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00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zhassekenova\Downloads\Zhas Orken_logo_RGB_fc_hor_tag_kz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7846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35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8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4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80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194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6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50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8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6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4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2E5-2D11-4469-AF90-7F557C52BCDF}" type="datetimeFigureOut">
              <a:rPr lang="ru-RU" smtClean="0"/>
              <a:t>22.04.2017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983D-5269-4B0C-9471-61078D209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259B62E5-2D11-4469-AF90-7F557C52BCDF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fld id="{5E0C983D-5269-4B0C-9471-61078D209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4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cu.kz/zhasorke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2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628800"/>
            <a:ext cx="8136904" cy="3570208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Цель</a:t>
            </a:r>
            <a:r>
              <a:rPr lang="en-US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: 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выбрать </a:t>
            </a:r>
            <a:r>
              <a:rPr lang="ru-RU" sz="28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и 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вырастить </a:t>
            </a:r>
            <a:r>
              <a:rPr lang="ru-RU" sz="28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группу 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молодых людей с большим потенциалом</a:t>
            </a:r>
            <a:r>
              <a:rPr lang="ru-RU" sz="28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с последующим трудоустройством в компаниях группы Фонда.</a:t>
            </a:r>
            <a:endParaRPr lang="ru-RU" sz="28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Целевая группа</a:t>
            </a:r>
            <a:r>
              <a:rPr lang="en-US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: 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выпускники ВУЗов 2017 .</a:t>
            </a:r>
            <a:endParaRPr lang="en-US" sz="2800" dirty="0" smtClean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Временные рамки и продолжительность</a:t>
            </a:r>
            <a:r>
              <a:rPr lang="en-US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: 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22 месяца.</a:t>
            </a:r>
            <a:endParaRPr lang="en-US" sz="2800" dirty="0" smtClean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Финансирование</a:t>
            </a:r>
            <a:r>
              <a:rPr lang="en-US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: 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АО «</a:t>
            </a:r>
            <a:r>
              <a:rPr lang="ru-RU" sz="2800" dirty="0" err="1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Самрук</a:t>
            </a:r>
            <a:r>
              <a:rPr lang="ru-RU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-</a:t>
            </a:r>
            <a:r>
              <a:rPr lang="kk-KZ" sz="28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Қазына»</a:t>
            </a:r>
            <a:endParaRPr lang="ru-RU" sz="2800" dirty="0" smtClean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41761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Обязательные требования: профиль участника</a:t>
            </a:r>
            <a:endParaRPr lang="en-US" sz="24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284984"/>
            <a:ext cx="44644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Приоритетные направления: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Нефть </a:t>
            </a:r>
            <a:r>
              <a:rPr lang="ru-RU" dirty="0">
                <a:solidFill>
                  <a:schemeClr val="bg1"/>
                </a:solidFill>
              </a:rPr>
              <a:t>и газ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Транспорт </a:t>
            </a:r>
            <a:r>
              <a:rPr lang="ru-RU" dirty="0">
                <a:solidFill>
                  <a:schemeClr val="bg1"/>
                </a:solidFill>
              </a:rPr>
              <a:t>и коммуникаций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Атомная </a:t>
            </a:r>
            <a:r>
              <a:rPr lang="ru-RU" dirty="0">
                <a:solidFill>
                  <a:schemeClr val="bg1"/>
                </a:solidFill>
              </a:rPr>
              <a:t>промышленность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Телекоммуникация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ГМК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Финансовый </a:t>
            </a:r>
            <a:r>
              <a:rPr lang="ru-RU" dirty="0">
                <a:solidFill>
                  <a:schemeClr val="bg1"/>
                </a:solidFill>
              </a:rPr>
              <a:t>сектор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Машиностроение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Химическая </a:t>
            </a:r>
            <a:r>
              <a:rPr lang="ru-RU" dirty="0">
                <a:solidFill>
                  <a:schemeClr val="bg1"/>
                </a:solidFill>
              </a:rPr>
              <a:t>промышленность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Энергетика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2461" y="3284984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К</a:t>
            </a:r>
            <a:r>
              <a:rPr lang="ru-RU" b="1" dirty="0" smtClean="0">
                <a:solidFill>
                  <a:schemeClr val="bg1"/>
                </a:solidFill>
              </a:rPr>
              <a:t>омпетенции:</a:t>
            </a:r>
          </a:p>
          <a:p>
            <a:endParaRPr lang="ru-RU" b="1" i="1" u="sng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Лидерство 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Аналитическое мышление 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Стремление к совершенству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Способность к обучению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Убедительная коммуникация</a:t>
            </a:r>
          </a:p>
          <a:p>
            <a:pPr lvl="0"/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988840"/>
            <a:ext cx="8377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Гражданство РК</a:t>
            </a:r>
            <a:endParaRPr lang="ru-RU" sz="20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Выпускник </a:t>
            </a:r>
            <a:r>
              <a:rPr lang="ru-RU" sz="2000" dirty="0">
                <a:solidFill>
                  <a:schemeClr val="bg1"/>
                </a:solidFill>
              </a:rPr>
              <a:t>бакалавра или магистра 2017 </a:t>
            </a:r>
            <a:r>
              <a:rPr lang="ru-RU" sz="2000" dirty="0" smtClean="0">
                <a:solidFill>
                  <a:schemeClr val="bg1"/>
                </a:solidFill>
              </a:rPr>
              <a:t>года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0750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Многоступенчатый </a:t>
            </a:r>
            <a:r>
              <a:rPr lang="ru-RU" sz="2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процесс отбора, направленный на выявление </a:t>
            </a: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высокого </a:t>
            </a:r>
            <a:r>
              <a:rPr lang="ru-RU" sz="2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потенциала </a:t>
            </a: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кандидата</a:t>
            </a:r>
            <a:endParaRPr lang="en-US" sz="24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130858"/>
            <a:ext cx="432048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II</a:t>
            </a:r>
            <a:r>
              <a:rPr lang="ru-RU" sz="2000" b="1" dirty="0">
                <a:solidFill>
                  <a:schemeClr val="bg1"/>
                </a:solidFill>
              </a:rPr>
              <a:t> этап </a:t>
            </a:r>
            <a:r>
              <a:rPr lang="ru-RU" sz="1600" b="1" i="1" dirty="0">
                <a:solidFill>
                  <a:schemeClr val="bg1"/>
                </a:solidFill>
              </a:rPr>
              <a:t>– </a:t>
            </a:r>
            <a:r>
              <a:rPr lang="ru-RU" sz="1600" b="1" dirty="0">
                <a:solidFill>
                  <a:schemeClr val="bg1"/>
                </a:solidFill>
              </a:rPr>
              <a:t>очный, 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(</a:t>
            </a:r>
            <a:r>
              <a:rPr lang="ru-RU" sz="1600" b="1" dirty="0">
                <a:solidFill>
                  <a:schemeClr val="bg1"/>
                </a:solidFill>
              </a:rPr>
              <a:t>Алматы, Астана и регионы</a:t>
            </a:r>
            <a:r>
              <a:rPr lang="ru-RU" sz="1600" b="1" dirty="0" smtClean="0">
                <a:solidFill>
                  <a:schemeClr val="bg1"/>
                </a:solidFill>
              </a:rPr>
              <a:t>)</a:t>
            </a:r>
            <a:endParaRPr lang="en-US" sz="1600" b="1" dirty="0" smtClean="0">
              <a:solidFill>
                <a:schemeClr val="bg1"/>
              </a:solidFill>
            </a:endParaRPr>
          </a:p>
          <a:p>
            <a:endParaRPr lang="ru-RU" sz="600" dirty="0" smtClean="0">
              <a:solidFill>
                <a:schemeClr val="bg1"/>
              </a:solidFill>
            </a:endParaRPr>
          </a:p>
          <a:p>
            <a:pPr lvl="0"/>
            <a:r>
              <a:rPr lang="ru-RU" sz="1400" b="1" dirty="0" smtClean="0">
                <a:solidFill>
                  <a:schemeClr val="bg1"/>
                </a:solidFill>
              </a:rPr>
              <a:t>Тесты </a:t>
            </a:r>
            <a:r>
              <a:rPr lang="ru-RU" sz="1400" b="1" dirty="0">
                <a:solidFill>
                  <a:schemeClr val="bg1"/>
                </a:solidFill>
              </a:rPr>
              <a:t>способностей</a:t>
            </a:r>
            <a:r>
              <a:rPr lang="ru-RU" sz="1400" dirty="0">
                <a:solidFill>
                  <a:schemeClr val="bg1"/>
                </a:solidFill>
              </a:rPr>
              <a:t> оценивают способность </a:t>
            </a:r>
            <a:endParaRPr lang="en-US" sz="1400" dirty="0" smtClean="0">
              <a:solidFill>
                <a:schemeClr val="bg1"/>
              </a:solidFill>
            </a:endParaRPr>
          </a:p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к </a:t>
            </a:r>
            <a:r>
              <a:rPr lang="ru-RU" sz="1400" dirty="0">
                <a:solidFill>
                  <a:schemeClr val="bg1"/>
                </a:solidFill>
              </a:rPr>
              <a:t>работе с информацией, представленной </a:t>
            </a:r>
            <a:r>
              <a:rPr lang="ru-RU" sz="1400" dirty="0" smtClean="0">
                <a:solidFill>
                  <a:schemeClr val="bg1"/>
                </a:solidFill>
              </a:rPr>
              <a:t>в </a:t>
            </a:r>
            <a:r>
              <a:rPr lang="ru-RU" sz="1400" dirty="0">
                <a:solidFill>
                  <a:schemeClr val="bg1"/>
                </a:solidFill>
              </a:rPr>
              <a:t>числовой, табличной,  графической и текстовой </a:t>
            </a:r>
            <a:r>
              <a:rPr lang="ru-RU" sz="1400" dirty="0" smtClean="0">
                <a:solidFill>
                  <a:schemeClr val="bg1"/>
                </a:solidFill>
              </a:rPr>
              <a:t>формах</a:t>
            </a:r>
          </a:p>
          <a:p>
            <a:pPr lvl="0"/>
            <a:endParaRPr lang="ru-RU" sz="1400" dirty="0">
              <a:solidFill>
                <a:schemeClr val="bg1"/>
              </a:solidFill>
            </a:endParaRPr>
          </a:p>
          <a:p>
            <a:pPr lvl="0"/>
            <a:r>
              <a:rPr lang="ru-RU" sz="1400" b="1" dirty="0">
                <a:solidFill>
                  <a:schemeClr val="bg1"/>
                </a:solidFill>
              </a:rPr>
              <a:t>Тест на стиль поведения </a:t>
            </a:r>
            <a:r>
              <a:rPr lang="ru-RU" sz="1400" dirty="0">
                <a:solidFill>
                  <a:schemeClr val="bg1"/>
                </a:solidFill>
              </a:rPr>
              <a:t>оценивает типичный или предпочитаемый стиль поведения человека в профессиональной </a:t>
            </a:r>
            <a:r>
              <a:rPr lang="ru-RU" sz="1400" dirty="0" smtClean="0">
                <a:solidFill>
                  <a:schemeClr val="bg1"/>
                </a:solidFill>
              </a:rPr>
              <a:t>деятельности</a:t>
            </a:r>
          </a:p>
          <a:p>
            <a:pPr lvl="0"/>
            <a:endParaRPr lang="ru-RU" sz="1400" dirty="0">
              <a:solidFill>
                <a:schemeClr val="bg1"/>
              </a:solidFill>
            </a:endParaRPr>
          </a:p>
          <a:p>
            <a:pPr lvl="0"/>
            <a:r>
              <a:rPr lang="ru-RU" sz="1400" b="1" dirty="0" err="1">
                <a:solidFill>
                  <a:schemeClr val="bg1"/>
                </a:solidFill>
              </a:rPr>
              <a:t>Ассесмент</a:t>
            </a:r>
            <a:r>
              <a:rPr lang="ru-RU" sz="1400" b="1" dirty="0">
                <a:solidFill>
                  <a:schemeClr val="bg1"/>
                </a:solidFill>
              </a:rPr>
              <a:t>-центр</a:t>
            </a:r>
            <a:r>
              <a:rPr lang="ru-RU" sz="1400" dirty="0">
                <a:solidFill>
                  <a:schemeClr val="bg1"/>
                </a:solidFill>
              </a:rPr>
              <a:t> дает возможность увидеть демонстрацию деловых навыков в ситуациях, приближенных к реальным.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60032" y="3140968"/>
            <a:ext cx="387769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en-US" sz="2000" b="1" dirty="0" smtClean="0">
                <a:solidFill>
                  <a:schemeClr val="bg1"/>
                </a:solidFill>
              </a:rPr>
              <a:t>III </a:t>
            </a:r>
            <a:r>
              <a:rPr lang="ru-RU" sz="2000" b="1" dirty="0">
                <a:solidFill>
                  <a:schemeClr val="bg1"/>
                </a:solidFill>
              </a:rPr>
              <a:t>этап </a:t>
            </a:r>
            <a:r>
              <a:rPr lang="ru-RU" sz="1600" b="1" dirty="0">
                <a:solidFill>
                  <a:schemeClr val="bg1"/>
                </a:solidFill>
              </a:rPr>
              <a:t>– очный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(Астана) – 15-30 июля 2017</a:t>
            </a:r>
          </a:p>
          <a:p>
            <a:endParaRPr lang="ru-RU" sz="600" b="1" i="1" dirty="0" smtClean="0">
              <a:solidFill>
                <a:schemeClr val="bg1"/>
              </a:solidFill>
            </a:endParaRPr>
          </a:p>
          <a:p>
            <a:r>
              <a:rPr lang="ru-RU" sz="1400" b="1" dirty="0" smtClean="0">
                <a:solidFill>
                  <a:schemeClr val="bg1"/>
                </a:solidFill>
              </a:rPr>
              <a:t>Оценка </a:t>
            </a:r>
            <a:r>
              <a:rPr lang="ru-RU" sz="1400" b="1" dirty="0">
                <a:solidFill>
                  <a:schemeClr val="bg1"/>
                </a:solidFill>
              </a:rPr>
              <a:t>мотивации </a:t>
            </a:r>
            <a:r>
              <a:rPr lang="ru-RU" sz="1400" b="1" i="1" dirty="0">
                <a:solidFill>
                  <a:schemeClr val="bg1"/>
                </a:solidFill>
              </a:rPr>
              <a:t>– </a:t>
            </a:r>
            <a:r>
              <a:rPr lang="ru-RU" sz="1400" dirty="0" smtClean="0">
                <a:solidFill>
                  <a:schemeClr val="bg1"/>
                </a:solidFill>
              </a:rPr>
              <a:t>опросники,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позволяющие </a:t>
            </a:r>
            <a:r>
              <a:rPr lang="ru-RU" sz="1400" dirty="0">
                <a:solidFill>
                  <a:schemeClr val="bg1"/>
                </a:solidFill>
              </a:rPr>
              <a:t>измерить уровень энергии, </a:t>
            </a:r>
            <a:r>
              <a:rPr lang="en-US" sz="1400" dirty="0" smtClean="0">
                <a:solidFill>
                  <a:schemeClr val="bg1"/>
                </a:solidFill>
              </a:rPr>
              <a:t/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с </a:t>
            </a:r>
            <a:r>
              <a:rPr lang="ru-RU" sz="1400" dirty="0">
                <a:solidFill>
                  <a:schemeClr val="bg1"/>
                </a:solidFill>
              </a:rPr>
              <a:t>которой кандидат подходит к решению задач, а также выявить предпочтительный стиль поведения. </a:t>
            </a:r>
          </a:p>
          <a:p>
            <a:endParaRPr lang="ru-RU" sz="1400" b="1" i="1" dirty="0">
              <a:solidFill>
                <a:schemeClr val="bg1"/>
              </a:solidFill>
            </a:endParaRPr>
          </a:p>
          <a:p>
            <a:r>
              <a:rPr lang="ru-RU" sz="1400" b="1" dirty="0" smtClean="0">
                <a:solidFill>
                  <a:schemeClr val="bg1"/>
                </a:solidFill>
              </a:rPr>
              <a:t>Интервью </a:t>
            </a:r>
            <a:r>
              <a:rPr lang="ru-RU" sz="1400" b="1" dirty="0">
                <a:solidFill>
                  <a:schemeClr val="bg1"/>
                </a:solidFill>
              </a:rPr>
              <a:t>по компетенциям 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направлено </a:t>
            </a:r>
            <a:r>
              <a:rPr lang="ru-RU" sz="1400" dirty="0">
                <a:solidFill>
                  <a:schemeClr val="bg1"/>
                </a:solidFill>
              </a:rPr>
              <a:t>на подробный анализ реального поведения в различных ситуациях</a:t>
            </a:r>
          </a:p>
          <a:p>
            <a:endParaRPr lang="ru-RU" sz="1600" b="1" i="1" dirty="0" smtClean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9744" y="1873733"/>
            <a:ext cx="763064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I этап </a:t>
            </a:r>
            <a:r>
              <a:rPr lang="ru-RU" sz="1600" b="1" dirty="0">
                <a:solidFill>
                  <a:schemeClr val="bg1"/>
                </a:solidFill>
              </a:rPr>
              <a:t>– дистанционный – </a:t>
            </a:r>
            <a:r>
              <a:rPr lang="ru-RU" sz="1600" b="1" dirty="0" smtClean="0">
                <a:solidFill>
                  <a:schemeClr val="bg1"/>
                </a:solidFill>
              </a:rPr>
              <a:t>с </a:t>
            </a:r>
            <a:r>
              <a:rPr lang="ru-RU" sz="1600" b="1" dirty="0">
                <a:solidFill>
                  <a:schemeClr val="bg1"/>
                </a:solidFill>
              </a:rPr>
              <a:t>1 апреля до 1 </a:t>
            </a:r>
            <a:r>
              <a:rPr lang="ru-RU" sz="1600" b="1" dirty="0" smtClean="0">
                <a:solidFill>
                  <a:schemeClr val="bg1"/>
                </a:solidFill>
              </a:rPr>
              <a:t>июля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6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</a:rPr>
              <a:t>Заявка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заполняется и регистрируется на официальном сайте </a:t>
            </a:r>
            <a:r>
              <a:rPr lang="ru-RU" sz="1400" dirty="0" smtClean="0">
                <a:solidFill>
                  <a:schemeClr val="bg1"/>
                </a:solidFill>
                <a:hlinkClick r:id="rId2"/>
              </a:rPr>
              <a:t>www.skcu.kz/zhasorken</a:t>
            </a:r>
            <a:endParaRPr lang="ru-RU" sz="1400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</a:rPr>
              <a:t>Мотивационное </a:t>
            </a:r>
            <a:r>
              <a:rPr lang="ru-RU" sz="1400" b="1" dirty="0">
                <a:solidFill>
                  <a:schemeClr val="bg1"/>
                </a:solidFill>
              </a:rPr>
              <a:t>эссе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err="1" smtClean="0">
                <a:solidFill>
                  <a:schemeClr val="bg1"/>
                </a:solidFill>
              </a:rPr>
              <a:t>Online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>
                <a:solidFill>
                  <a:schemeClr val="bg1"/>
                </a:solidFill>
              </a:rPr>
              <a:t>case-study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02895" y="4437113"/>
            <a:ext cx="39191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Индивидуальная </a:t>
            </a:r>
            <a:r>
              <a:rPr lang="ru-RU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эффективность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Эффективные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коммуникации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endParaRPr lang="ru-RU" sz="16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Деловое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письмо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endParaRPr lang="ru-RU" sz="16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Навыки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эффективной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презентации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endParaRPr lang="ru-RU" sz="16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Лидерство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endParaRPr lang="ru-RU" sz="16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Управление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изменениями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endParaRPr lang="ru-RU" sz="16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Управление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проектами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endParaRPr lang="ru-RU" sz="16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Командная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эффективность</a:t>
            </a:r>
            <a:r>
              <a:rPr lang="en-GB" sz="1600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ea typeface="Segoe UI" pitchFamily="34" charset="0"/>
                <a:cs typeface="Segoe UI" pitchFamily="34" charset="0"/>
              </a:rPr>
              <a:t> </a:t>
            </a:r>
            <a:endParaRPr lang="ru-RU" sz="1600" dirty="0">
              <a:solidFill>
                <a:schemeClr val="bg1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22"/>
          <p:cNvSpPr/>
          <p:nvPr/>
        </p:nvSpPr>
        <p:spPr>
          <a:xfrm>
            <a:off x="4564940" y="2930616"/>
            <a:ext cx="3967499" cy="48152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67500" rIns="68580" bIns="67500" anchor="ctr"/>
          <a:lstStyle/>
          <a:p>
            <a:pPr>
              <a:defRPr/>
            </a:pPr>
            <a:r>
              <a:rPr lang="ru-RU" sz="1600" dirty="0" smtClean="0">
                <a:solidFill>
                  <a:srgbClr val="000000"/>
                </a:solidFill>
                <a:cs typeface="Arial" pitchFamily="34" charset="0"/>
              </a:rPr>
              <a:t>1 </a:t>
            </a:r>
            <a:r>
              <a:rPr lang="ru-RU" sz="1600" dirty="0">
                <a:solidFill>
                  <a:srgbClr val="000000"/>
                </a:solidFill>
                <a:cs typeface="Arial" pitchFamily="34" charset="0"/>
              </a:rPr>
              <a:t>недельный </a:t>
            </a:r>
            <a:r>
              <a:rPr lang="ru-RU" sz="1600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обучающий </a:t>
            </a:r>
            <a:r>
              <a:rPr lang="ru-RU" sz="1600" dirty="0" smtClean="0">
                <a:solidFill>
                  <a:srgbClr val="000000"/>
                </a:solidFill>
                <a:cs typeface="Arial" pitchFamily="34" charset="0"/>
              </a:rPr>
              <a:t>курс</a:t>
            </a: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20"/>
          <p:cNvSpPr/>
          <p:nvPr/>
        </p:nvSpPr>
        <p:spPr>
          <a:xfrm>
            <a:off x="534615" y="2930615"/>
            <a:ext cx="3887396" cy="74845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67500" rIns="68580" bIns="67500" anchor="ctr"/>
          <a:lstStyle/>
          <a:p>
            <a:pPr>
              <a:defRPr/>
            </a:pPr>
            <a:r>
              <a:rPr lang="ru-RU" sz="1600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Ориентационный курс, </a:t>
            </a:r>
            <a:endParaRPr lang="ru-RU" sz="1600" dirty="0" smtClean="0">
              <a:solidFill>
                <a:srgbClr val="000000"/>
              </a:solidFill>
              <a:ea typeface="Segoe UI" pitchFamily="34" charset="0"/>
              <a:cs typeface="Segoe UI" pitchFamily="34" charset="0"/>
            </a:endParaRPr>
          </a:p>
          <a:p>
            <a:pPr>
              <a:defRPr/>
            </a:pPr>
            <a:r>
              <a:rPr lang="ru-RU" sz="1600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введение </a:t>
            </a:r>
            <a:r>
              <a:rPr lang="ru-RU" sz="1600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в детали программы</a:t>
            </a:r>
          </a:p>
        </p:txBody>
      </p:sp>
      <p:sp>
        <p:nvSpPr>
          <p:cNvPr id="8" name="Rectangle 21"/>
          <p:cNvSpPr/>
          <p:nvPr/>
        </p:nvSpPr>
        <p:spPr>
          <a:xfrm>
            <a:off x="534615" y="3820164"/>
            <a:ext cx="3887396" cy="47293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67500" rIns="68580" bIns="67500" anchor="ctr"/>
          <a:lstStyle/>
          <a:p>
            <a:pPr>
              <a:defRPr/>
            </a:pPr>
            <a:r>
              <a:rPr lang="ru-RU" sz="1600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4 недельный обучающий </a:t>
            </a:r>
            <a:r>
              <a:rPr lang="ru-RU" sz="1600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курс</a:t>
            </a:r>
            <a:endParaRPr lang="ru-RU" sz="1600" dirty="0">
              <a:solidFill>
                <a:srgbClr val="00000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22"/>
          <p:cNvSpPr/>
          <p:nvPr/>
        </p:nvSpPr>
        <p:spPr>
          <a:xfrm>
            <a:off x="4564941" y="1743854"/>
            <a:ext cx="3967499" cy="1045663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67500" rIns="68580" bIns="67500" anchor="ctr"/>
          <a:lstStyle/>
          <a:p>
            <a:pPr>
              <a:defRPr/>
            </a:pPr>
            <a:r>
              <a:rPr lang="ru-RU" sz="2000" b="1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Обучающий компонент </a:t>
            </a:r>
            <a:endParaRPr lang="en-US" sz="2000" b="1" dirty="0" smtClean="0">
              <a:solidFill>
                <a:srgbClr val="000000"/>
              </a:solidFill>
              <a:ea typeface="Segoe UI" pitchFamily="34" charset="0"/>
              <a:cs typeface="Segoe UI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от партнеров (</a:t>
            </a:r>
            <a:r>
              <a:rPr lang="en-US" sz="2000" b="1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Deloitte /BCG </a:t>
            </a:r>
            <a:r>
              <a:rPr lang="ru-RU" sz="2000" b="1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)</a:t>
            </a:r>
            <a:endParaRPr lang="ru-RU" sz="2000" b="1" dirty="0">
              <a:solidFill>
                <a:srgbClr val="00000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20"/>
          <p:cNvSpPr/>
          <p:nvPr/>
        </p:nvSpPr>
        <p:spPr>
          <a:xfrm>
            <a:off x="534615" y="1743854"/>
            <a:ext cx="3887396" cy="1045663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67500" rIns="68580" bIns="67500" anchor="ctr"/>
          <a:lstStyle/>
          <a:p>
            <a:pPr>
              <a:defRPr/>
            </a:pPr>
            <a:r>
              <a:rPr lang="ru-RU" sz="2000" b="1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Корпоративный университет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«</a:t>
            </a:r>
            <a:r>
              <a:rPr lang="ru-RU" sz="2000" b="1" dirty="0" err="1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Самрук-Казына</a:t>
            </a:r>
            <a:r>
              <a:rPr lang="ru-RU" sz="2000" b="1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»</a:t>
            </a:r>
            <a:endParaRPr lang="ru-RU" sz="2000" b="1" dirty="0">
              <a:solidFill>
                <a:srgbClr val="00000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110630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Обучение: сентябрь – октябрь </a:t>
            </a: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2017</a:t>
            </a:r>
            <a:endParaRPr lang="ru-RU" sz="24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2396476" y="2789517"/>
            <a:ext cx="163674" cy="14109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2396476" y="3665817"/>
            <a:ext cx="163674" cy="14109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6466852" y="2789517"/>
            <a:ext cx="163674" cy="14109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5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66590" y="11053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Развитие через </a:t>
            </a: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стажировки</a:t>
            </a:r>
            <a:r>
              <a:rPr lang="en-US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ноябрь </a:t>
            </a:r>
            <a:r>
              <a:rPr lang="ru-RU" sz="2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2017 – июнь </a:t>
            </a: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2019</a:t>
            </a:r>
            <a:endParaRPr lang="ru-RU" sz="24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58" name="Group 160"/>
          <p:cNvGrpSpPr/>
          <p:nvPr/>
        </p:nvGrpSpPr>
        <p:grpSpPr>
          <a:xfrm>
            <a:off x="207058" y="2567940"/>
            <a:ext cx="4007180" cy="3884244"/>
            <a:chOff x="5703852" y="3742495"/>
            <a:chExt cx="2711266" cy="2628089"/>
          </a:xfrm>
        </p:grpSpPr>
        <p:sp>
          <p:nvSpPr>
            <p:cNvPr id="59" name="Freeform 12"/>
            <p:cNvSpPr>
              <a:spLocks noChangeAspect="1"/>
            </p:cNvSpPr>
            <p:nvPr>
              <p:custDataLst>
                <p:tags r:id="rId1"/>
              </p:custDataLst>
            </p:nvPr>
          </p:nvSpPr>
          <p:spPr bwMode="auto">
            <a:xfrm>
              <a:off x="7215094" y="3917265"/>
              <a:ext cx="1200024" cy="1419654"/>
            </a:xfrm>
            <a:custGeom>
              <a:avLst/>
              <a:gdLst>
                <a:gd name="T0" fmla="*/ 158 w 526"/>
                <a:gd name="T1" fmla="*/ 497 h 641"/>
                <a:gd name="T2" fmla="*/ 159 w 526"/>
                <a:gd name="T3" fmla="*/ 510 h 641"/>
                <a:gd name="T4" fmla="*/ 159 w 526"/>
                <a:gd name="T5" fmla="*/ 513 h 641"/>
                <a:gd name="T6" fmla="*/ 152 w 526"/>
                <a:gd name="T7" fmla="*/ 513 h 641"/>
                <a:gd name="T8" fmla="*/ 135 w 526"/>
                <a:gd name="T9" fmla="*/ 513 h 641"/>
                <a:gd name="T10" fmla="*/ 111 w 526"/>
                <a:gd name="T11" fmla="*/ 513 h 641"/>
                <a:gd name="T12" fmla="*/ 94 w 526"/>
                <a:gd name="T13" fmla="*/ 513 h 641"/>
                <a:gd name="T14" fmla="*/ 87 w 526"/>
                <a:gd name="T15" fmla="*/ 513 h 641"/>
                <a:gd name="T16" fmla="*/ 98 w 526"/>
                <a:gd name="T17" fmla="*/ 520 h 641"/>
                <a:gd name="T18" fmla="*/ 139 w 526"/>
                <a:gd name="T19" fmla="*/ 543 h 641"/>
                <a:gd name="T20" fmla="*/ 209 w 526"/>
                <a:gd name="T21" fmla="*/ 585 h 641"/>
                <a:gd name="T22" fmla="*/ 270 w 526"/>
                <a:gd name="T23" fmla="*/ 620 h 641"/>
                <a:gd name="T24" fmla="*/ 301 w 526"/>
                <a:gd name="T25" fmla="*/ 638 h 641"/>
                <a:gd name="T26" fmla="*/ 308 w 526"/>
                <a:gd name="T27" fmla="*/ 638 h 641"/>
                <a:gd name="T28" fmla="*/ 339 w 526"/>
                <a:gd name="T29" fmla="*/ 620 h 641"/>
                <a:gd name="T30" fmla="*/ 401 w 526"/>
                <a:gd name="T31" fmla="*/ 585 h 641"/>
                <a:gd name="T32" fmla="*/ 473 w 526"/>
                <a:gd name="T33" fmla="*/ 543 h 641"/>
                <a:gd name="T34" fmla="*/ 514 w 526"/>
                <a:gd name="T35" fmla="*/ 520 h 641"/>
                <a:gd name="T36" fmla="*/ 525 w 526"/>
                <a:gd name="T37" fmla="*/ 513 h 641"/>
                <a:gd name="T38" fmla="*/ 518 w 526"/>
                <a:gd name="T39" fmla="*/ 513 h 641"/>
                <a:gd name="T40" fmla="*/ 501 w 526"/>
                <a:gd name="T41" fmla="*/ 513 h 641"/>
                <a:gd name="T42" fmla="*/ 476 w 526"/>
                <a:gd name="T43" fmla="*/ 513 h 641"/>
                <a:gd name="T44" fmla="*/ 459 w 526"/>
                <a:gd name="T45" fmla="*/ 513 h 641"/>
                <a:gd name="T46" fmla="*/ 452 w 526"/>
                <a:gd name="T47" fmla="*/ 513 h 641"/>
                <a:gd name="T48" fmla="*/ 452 w 526"/>
                <a:gd name="T49" fmla="*/ 509 h 641"/>
                <a:gd name="T50" fmla="*/ 451 w 526"/>
                <a:gd name="T51" fmla="*/ 493 h 641"/>
                <a:gd name="T52" fmla="*/ 450 w 526"/>
                <a:gd name="T53" fmla="*/ 464 h 641"/>
                <a:gd name="T54" fmla="*/ 444 w 526"/>
                <a:gd name="T55" fmla="*/ 425 h 641"/>
                <a:gd name="T56" fmla="*/ 432 w 526"/>
                <a:gd name="T57" fmla="*/ 375 h 641"/>
                <a:gd name="T58" fmla="*/ 413 w 526"/>
                <a:gd name="T59" fmla="*/ 317 h 641"/>
                <a:gd name="T60" fmla="*/ 384 w 526"/>
                <a:gd name="T61" fmla="*/ 257 h 641"/>
                <a:gd name="T62" fmla="*/ 345 w 526"/>
                <a:gd name="T63" fmla="*/ 198 h 641"/>
                <a:gd name="T64" fmla="*/ 296 w 526"/>
                <a:gd name="T65" fmla="*/ 143 h 641"/>
                <a:gd name="T66" fmla="*/ 243 w 526"/>
                <a:gd name="T67" fmla="*/ 97 h 641"/>
                <a:gd name="T68" fmla="*/ 184 w 526"/>
                <a:gd name="T69" fmla="*/ 60 h 641"/>
                <a:gd name="T70" fmla="*/ 129 w 526"/>
                <a:gd name="T71" fmla="*/ 32 h 641"/>
                <a:gd name="T72" fmla="*/ 82 w 526"/>
                <a:gd name="T73" fmla="*/ 15 h 641"/>
                <a:gd name="T74" fmla="*/ 44 w 526"/>
                <a:gd name="T75" fmla="*/ 6 h 641"/>
                <a:gd name="T76" fmla="*/ 20 w 526"/>
                <a:gd name="T77" fmla="*/ 1 h 641"/>
                <a:gd name="T78" fmla="*/ 10 w 526"/>
                <a:gd name="T79" fmla="*/ 0 h 641"/>
                <a:gd name="T80" fmla="*/ 14 w 526"/>
                <a:gd name="T81" fmla="*/ 6 h 641"/>
                <a:gd name="T82" fmla="*/ 29 w 526"/>
                <a:gd name="T83" fmla="*/ 33 h 641"/>
                <a:gd name="T84" fmla="*/ 56 w 526"/>
                <a:gd name="T85" fmla="*/ 78 h 641"/>
                <a:gd name="T86" fmla="*/ 78 w 526"/>
                <a:gd name="T87" fmla="*/ 118 h 641"/>
                <a:gd name="T88" fmla="*/ 90 w 526"/>
                <a:gd name="T89" fmla="*/ 137 h 641"/>
                <a:gd name="T90" fmla="*/ 90 w 526"/>
                <a:gd name="T91" fmla="*/ 142 h 641"/>
                <a:gd name="T92" fmla="*/ 77 w 526"/>
                <a:gd name="T93" fmla="*/ 165 h 641"/>
                <a:gd name="T94" fmla="*/ 51 w 526"/>
                <a:gd name="T95" fmla="*/ 209 h 641"/>
                <a:gd name="T96" fmla="*/ 21 w 526"/>
                <a:gd name="T97" fmla="*/ 260 h 641"/>
                <a:gd name="T98" fmla="*/ 4 w 526"/>
                <a:gd name="T99" fmla="*/ 289 h 641"/>
                <a:gd name="T100" fmla="*/ 0 w 526"/>
                <a:gd name="T101" fmla="*/ 297 h 641"/>
                <a:gd name="T102" fmla="*/ 4 w 526"/>
                <a:gd name="T103" fmla="*/ 298 h 641"/>
                <a:gd name="T104" fmla="*/ 13 w 526"/>
                <a:gd name="T105" fmla="*/ 301 h 641"/>
                <a:gd name="T106" fmla="*/ 27 w 526"/>
                <a:gd name="T107" fmla="*/ 307 h 641"/>
                <a:gd name="T108" fmla="*/ 45 w 526"/>
                <a:gd name="T109" fmla="*/ 317 h 641"/>
                <a:gd name="T110" fmla="*/ 67 w 526"/>
                <a:gd name="T111" fmla="*/ 331 h 641"/>
                <a:gd name="T112" fmla="*/ 91 w 526"/>
                <a:gd name="T113" fmla="*/ 351 h 641"/>
                <a:gd name="T114" fmla="*/ 113 w 526"/>
                <a:gd name="T115" fmla="*/ 376 h 641"/>
                <a:gd name="T116" fmla="*/ 132 w 526"/>
                <a:gd name="T117" fmla="*/ 405 h 641"/>
                <a:gd name="T118" fmla="*/ 146 w 526"/>
                <a:gd name="T119" fmla="*/ 436 h 641"/>
                <a:gd name="T120" fmla="*/ 154 w 526"/>
                <a:gd name="T121" fmla="*/ 464 h 6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6"/>
                <a:gd name="T184" fmla="*/ 0 h 641"/>
                <a:gd name="T185" fmla="*/ 526 w 526"/>
                <a:gd name="T186" fmla="*/ 641 h 6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6" h="641">
                  <a:moveTo>
                    <a:pt x="156" y="478"/>
                  </a:moveTo>
                  <a:lnTo>
                    <a:pt x="157" y="482"/>
                  </a:lnTo>
                  <a:lnTo>
                    <a:pt x="157" y="486"/>
                  </a:lnTo>
                  <a:lnTo>
                    <a:pt x="157" y="490"/>
                  </a:lnTo>
                  <a:lnTo>
                    <a:pt x="158" y="493"/>
                  </a:lnTo>
                  <a:lnTo>
                    <a:pt x="158" y="497"/>
                  </a:lnTo>
                  <a:lnTo>
                    <a:pt x="158" y="500"/>
                  </a:lnTo>
                  <a:lnTo>
                    <a:pt x="158" y="502"/>
                  </a:lnTo>
                  <a:lnTo>
                    <a:pt x="159" y="505"/>
                  </a:lnTo>
                  <a:lnTo>
                    <a:pt x="159" y="507"/>
                  </a:lnTo>
                  <a:lnTo>
                    <a:pt x="159" y="508"/>
                  </a:lnTo>
                  <a:lnTo>
                    <a:pt x="159" y="510"/>
                  </a:lnTo>
                  <a:lnTo>
                    <a:pt x="159" y="511"/>
                  </a:lnTo>
                  <a:lnTo>
                    <a:pt x="159" y="512"/>
                  </a:lnTo>
                  <a:lnTo>
                    <a:pt x="159" y="513"/>
                  </a:lnTo>
                  <a:lnTo>
                    <a:pt x="158" y="513"/>
                  </a:lnTo>
                  <a:lnTo>
                    <a:pt x="157" y="513"/>
                  </a:lnTo>
                  <a:lnTo>
                    <a:pt x="156" y="513"/>
                  </a:lnTo>
                  <a:lnTo>
                    <a:pt x="154" y="513"/>
                  </a:lnTo>
                  <a:lnTo>
                    <a:pt x="152" y="513"/>
                  </a:lnTo>
                  <a:lnTo>
                    <a:pt x="150" y="513"/>
                  </a:lnTo>
                  <a:lnTo>
                    <a:pt x="148" y="513"/>
                  </a:lnTo>
                  <a:lnTo>
                    <a:pt x="145" y="513"/>
                  </a:lnTo>
                  <a:lnTo>
                    <a:pt x="142" y="513"/>
                  </a:lnTo>
                  <a:lnTo>
                    <a:pt x="139" y="513"/>
                  </a:lnTo>
                  <a:lnTo>
                    <a:pt x="135" y="513"/>
                  </a:lnTo>
                  <a:lnTo>
                    <a:pt x="132" y="513"/>
                  </a:lnTo>
                  <a:lnTo>
                    <a:pt x="128" y="513"/>
                  </a:lnTo>
                  <a:lnTo>
                    <a:pt x="123" y="513"/>
                  </a:lnTo>
                  <a:lnTo>
                    <a:pt x="119" y="513"/>
                  </a:lnTo>
                  <a:lnTo>
                    <a:pt x="115" y="513"/>
                  </a:lnTo>
                  <a:lnTo>
                    <a:pt x="111" y="513"/>
                  </a:lnTo>
                  <a:lnTo>
                    <a:pt x="107" y="513"/>
                  </a:lnTo>
                  <a:lnTo>
                    <a:pt x="104" y="513"/>
                  </a:lnTo>
                  <a:lnTo>
                    <a:pt x="101" y="513"/>
                  </a:lnTo>
                  <a:lnTo>
                    <a:pt x="99" y="513"/>
                  </a:lnTo>
                  <a:lnTo>
                    <a:pt x="96" y="513"/>
                  </a:lnTo>
                  <a:lnTo>
                    <a:pt x="94" y="513"/>
                  </a:lnTo>
                  <a:lnTo>
                    <a:pt x="92" y="513"/>
                  </a:lnTo>
                  <a:lnTo>
                    <a:pt x="91" y="513"/>
                  </a:lnTo>
                  <a:lnTo>
                    <a:pt x="89" y="513"/>
                  </a:lnTo>
                  <a:lnTo>
                    <a:pt x="88" y="513"/>
                  </a:lnTo>
                  <a:lnTo>
                    <a:pt x="87" y="513"/>
                  </a:lnTo>
                  <a:lnTo>
                    <a:pt x="88" y="514"/>
                  </a:lnTo>
                  <a:lnTo>
                    <a:pt x="89" y="514"/>
                  </a:lnTo>
                  <a:lnTo>
                    <a:pt x="91" y="516"/>
                  </a:lnTo>
                  <a:lnTo>
                    <a:pt x="94" y="517"/>
                  </a:lnTo>
                  <a:lnTo>
                    <a:pt x="98" y="520"/>
                  </a:lnTo>
                  <a:lnTo>
                    <a:pt x="102" y="522"/>
                  </a:lnTo>
                  <a:lnTo>
                    <a:pt x="108" y="526"/>
                  </a:lnTo>
                  <a:lnTo>
                    <a:pt x="114" y="529"/>
                  </a:lnTo>
                  <a:lnTo>
                    <a:pt x="122" y="533"/>
                  </a:lnTo>
                  <a:lnTo>
                    <a:pt x="130" y="538"/>
                  </a:lnTo>
                  <a:lnTo>
                    <a:pt x="139" y="543"/>
                  </a:lnTo>
                  <a:lnTo>
                    <a:pt x="148" y="549"/>
                  </a:lnTo>
                  <a:lnTo>
                    <a:pt x="159" y="555"/>
                  </a:lnTo>
                  <a:lnTo>
                    <a:pt x="170" y="562"/>
                  </a:lnTo>
                  <a:lnTo>
                    <a:pt x="183" y="569"/>
                  </a:lnTo>
                  <a:lnTo>
                    <a:pt x="196" y="577"/>
                  </a:lnTo>
                  <a:lnTo>
                    <a:pt x="209" y="585"/>
                  </a:lnTo>
                  <a:lnTo>
                    <a:pt x="221" y="592"/>
                  </a:lnTo>
                  <a:lnTo>
                    <a:pt x="233" y="598"/>
                  </a:lnTo>
                  <a:lnTo>
                    <a:pt x="243" y="605"/>
                  </a:lnTo>
                  <a:lnTo>
                    <a:pt x="253" y="610"/>
                  </a:lnTo>
                  <a:lnTo>
                    <a:pt x="262" y="616"/>
                  </a:lnTo>
                  <a:lnTo>
                    <a:pt x="270" y="620"/>
                  </a:lnTo>
                  <a:lnTo>
                    <a:pt x="277" y="624"/>
                  </a:lnTo>
                  <a:lnTo>
                    <a:pt x="284" y="628"/>
                  </a:lnTo>
                  <a:lnTo>
                    <a:pt x="289" y="631"/>
                  </a:lnTo>
                  <a:lnTo>
                    <a:pt x="294" y="634"/>
                  </a:lnTo>
                  <a:lnTo>
                    <a:pt x="298" y="636"/>
                  </a:lnTo>
                  <a:lnTo>
                    <a:pt x="301" y="638"/>
                  </a:lnTo>
                  <a:lnTo>
                    <a:pt x="303" y="639"/>
                  </a:lnTo>
                  <a:lnTo>
                    <a:pt x="304" y="640"/>
                  </a:lnTo>
                  <a:lnTo>
                    <a:pt x="305" y="640"/>
                  </a:lnTo>
                  <a:lnTo>
                    <a:pt x="306" y="639"/>
                  </a:lnTo>
                  <a:lnTo>
                    <a:pt x="308" y="638"/>
                  </a:lnTo>
                  <a:lnTo>
                    <a:pt x="311" y="636"/>
                  </a:lnTo>
                  <a:lnTo>
                    <a:pt x="315" y="634"/>
                  </a:lnTo>
                  <a:lnTo>
                    <a:pt x="320" y="631"/>
                  </a:lnTo>
                  <a:lnTo>
                    <a:pt x="326" y="628"/>
                  </a:lnTo>
                  <a:lnTo>
                    <a:pt x="332" y="624"/>
                  </a:lnTo>
                  <a:lnTo>
                    <a:pt x="339" y="620"/>
                  </a:lnTo>
                  <a:lnTo>
                    <a:pt x="348" y="616"/>
                  </a:lnTo>
                  <a:lnTo>
                    <a:pt x="357" y="610"/>
                  </a:lnTo>
                  <a:lnTo>
                    <a:pt x="366" y="605"/>
                  </a:lnTo>
                  <a:lnTo>
                    <a:pt x="377" y="598"/>
                  </a:lnTo>
                  <a:lnTo>
                    <a:pt x="389" y="592"/>
                  </a:lnTo>
                  <a:lnTo>
                    <a:pt x="401" y="585"/>
                  </a:lnTo>
                  <a:lnTo>
                    <a:pt x="415" y="577"/>
                  </a:lnTo>
                  <a:lnTo>
                    <a:pt x="428" y="569"/>
                  </a:lnTo>
                  <a:lnTo>
                    <a:pt x="441" y="562"/>
                  </a:lnTo>
                  <a:lnTo>
                    <a:pt x="452" y="555"/>
                  </a:lnTo>
                  <a:lnTo>
                    <a:pt x="463" y="549"/>
                  </a:lnTo>
                  <a:lnTo>
                    <a:pt x="473" y="543"/>
                  </a:lnTo>
                  <a:lnTo>
                    <a:pt x="482" y="538"/>
                  </a:lnTo>
                  <a:lnTo>
                    <a:pt x="490" y="533"/>
                  </a:lnTo>
                  <a:lnTo>
                    <a:pt x="497" y="529"/>
                  </a:lnTo>
                  <a:lnTo>
                    <a:pt x="504" y="526"/>
                  </a:lnTo>
                  <a:lnTo>
                    <a:pt x="509" y="522"/>
                  </a:lnTo>
                  <a:lnTo>
                    <a:pt x="514" y="520"/>
                  </a:lnTo>
                  <a:lnTo>
                    <a:pt x="518" y="517"/>
                  </a:lnTo>
                  <a:lnTo>
                    <a:pt x="521" y="516"/>
                  </a:lnTo>
                  <a:lnTo>
                    <a:pt x="523" y="514"/>
                  </a:lnTo>
                  <a:lnTo>
                    <a:pt x="524" y="514"/>
                  </a:lnTo>
                  <a:lnTo>
                    <a:pt x="525" y="513"/>
                  </a:lnTo>
                  <a:lnTo>
                    <a:pt x="524" y="513"/>
                  </a:lnTo>
                  <a:lnTo>
                    <a:pt x="523" y="513"/>
                  </a:lnTo>
                  <a:lnTo>
                    <a:pt x="521" y="513"/>
                  </a:lnTo>
                  <a:lnTo>
                    <a:pt x="520" y="513"/>
                  </a:lnTo>
                  <a:lnTo>
                    <a:pt x="518" y="513"/>
                  </a:lnTo>
                  <a:lnTo>
                    <a:pt x="516" y="513"/>
                  </a:lnTo>
                  <a:lnTo>
                    <a:pt x="513" y="513"/>
                  </a:lnTo>
                  <a:lnTo>
                    <a:pt x="511" y="513"/>
                  </a:lnTo>
                  <a:lnTo>
                    <a:pt x="508" y="513"/>
                  </a:lnTo>
                  <a:lnTo>
                    <a:pt x="504" y="513"/>
                  </a:lnTo>
                  <a:lnTo>
                    <a:pt x="501" y="513"/>
                  </a:lnTo>
                  <a:lnTo>
                    <a:pt x="497" y="513"/>
                  </a:lnTo>
                  <a:lnTo>
                    <a:pt x="493" y="513"/>
                  </a:lnTo>
                  <a:lnTo>
                    <a:pt x="488" y="513"/>
                  </a:lnTo>
                  <a:lnTo>
                    <a:pt x="484" y="513"/>
                  </a:lnTo>
                  <a:lnTo>
                    <a:pt x="480" y="513"/>
                  </a:lnTo>
                  <a:lnTo>
                    <a:pt x="476" y="513"/>
                  </a:lnTo>
                  <a:lnTo>
                    <a:pt x="472" y="513"/>
                  </a:lnTo>
                  <a:lnTo>
                    <a:pt x="469" y="513"/>
                  </a:lnTo>
                  <a:lnTo>
                    <a:pt x="466" y="513"/>
                  </a:lnTo>
                  <a:lnTo>
                    <a:pt x="463" y="513"/>
                  </a:lnTo>
                  <a:lnTo>
                    <a:pt x="461" y="513"/>
                  </a:lnTo>
                  <a:lnTo>
                    <a:pt x="459" y="513"/>
                  </a:lnTo>
                  <a:lnTo>
                    <a:pt x="457" y="513"/>
                  </a:lnTo>
                  <a:lnTo>
                    <a:pt x="455" y="513"/>
                  </a:lnTo>
                  <a:lnTo>
                    <a:pt x="454" y="513"/>
                  </a:lnTo>
                  <a:lnTo>
                    <a:pt x="453" y="513"/>
                  </a:lnTo>
                  <a:lnTo>
                    <a:pt x="452" y="513"/>
                  </a:lnTo>
                  <a:lnTo>
                    <a:pt x="452" y="512"/>
                  </a:lnTo>
                  <a:lnTo>
                    <a:pt x="452" y="511"/>
                  </a:lnTo>
                  <a:lnTo>
                    <a:pt x="452" y="509"/>
                  </a:lnTo>
                  <a:lnTo>
                    <a:pt x="452" y="507"/>
                  </a:lnTo>
                  <a:lnTo>
                    <a:pt x="451" y="505"/>
                  </a:lnTo>
                  <a:lnTo>
                    <a:pt x="451" y="502"/>
                  </a:lnTo>
                  <a:lnTo>
                    <a:pt x="451" y="500"/>
                  </a:lnTo>
                  <a:lnTo>
                    <a:pt x="451" y="496"/>
                  </a:lnTo>
                  <a:lnTo>
                    <a:pt x="451" y="493"/>
                  </a:lnTo>
                  <a:lnTo>
                    <a:pt x="451" y="489"/>
                  </a:lnTo>
                  <a:lnTo>
                    <a:pt x="451" y="485"/>
                  </a:lnTo>
                  <a:lnTo>
                    <a:pt x="451" y="480"/>
                  </a:lnTo>
                  <a:lnTo>
                    <a:pt x="450" y="475"/>
                  </a:lnTo>
                  <a:lnTo>
                    <a:pt x="450" y="470"/>
                  </a:lnTo>
                  <a:lnTo>
                    <a:pt x="450" y="464"/>
                  </a:lnTo>
                  <a:lnTo>
                    <a:pt x="449" y="458"/>
                  </a:lnTo>
                  <a:lnTo>
                    <a:pt x="449" y="452"/>
                  </a:lnTo>
                  <a:lnTo>
                    <a:pt x="448" y="446"/>
                  </a:lnTo>
                  <a:lnTo>
                    <a:pt x="447" y="439"/>
                  </a:lnTo>
                  <a:lnTo>
                    <a:pt x="446" y="432"/>
                  </a:lnTo>
                  <a:lnTo>
                    <a:pt x="444" y="425"/>
                  </a:lnTo>
                  <a:lnTo>
                    <a:pt x="443" y="417"/>
                  </a:lnTo>
                  <a:lnTo>
                    <a:pt x="441" y="409"/>
                  </a:lnTo>
                  <a:lnTo>
                    <a:pt x="439" y="401"/>
                  </a:lnTo>
                  <a:lnTo>
                    <a:pt x="437" y="393"/>
                  </a:lnTo>
                  <a:lnTo>
                    <a:pt x="435" y="384"/>
                  </a:lnTo>
                  <a:lnTo>
                    <a:pt x="432" y="375"/>
                  </a:lnTo>
                  <a:lnTo>
                    <a:pt x="430" y="366"/>
                  </a:lnTo>
                  <a:lnTo>
                    <a:pt x="427" y="356"/>
                  </a:lnTo>
                  <a:lnTo>
                    <a:pt x="424" y="346"/>
                  </a:lnTo>
                  <a:lnTo>
                    <a:pt x="421" y="336"/>
                  </a:lnTo>
                  <a:lnTo>
                    <a:pt x="417" y="326"/>
                  </a:lnTo>
                  <a:lnTo>
                    <a:pt x="413" y="317"/>
                  </a:lnTo>
                  <a:lnTo>
                    <a:pt x="409" y="307"/>
                  </a:lnTo>
                  <a:lnTo>
                    <a:pt x="405" y="297"/>
                  </a:lnTo>
                  <a:lnTo>
                    <a:pt x="400" y="287"/>
                  </a:lnTo>
                  <a:lnTo>
                    <a:pt x="395" y="277"/>
                  </a:lnTo>
                  <a:lnTo>
                    <a:pt x="390" y="267"/>
                  </a:lnTo>
                  <a:lnTo>
                    <a:pt x="384" y="257"/>
                  </a:lnTo>
                  <a:lnTo>
                    <a:pt x="378" y="247"/>
                  </a:lnTo>
                  <a:lnTo>
                    <a:pt x="372" y="237"/>
                  </a:lnTo>
                  <a:lnTo>
                    <a:pt x="366" y="228"/>
                  </a:lnTo>
                  <a:lnTo>
                    <a:pt x="359" y="218"/>
                  </a:lnTo>
                  <a:lnTo>
                    <a:pt x="352" y="208"/>
                  </a:lnTo>
                  <a:lnTo>
                    <a:pt x="345" y="198"/>
                  </a:lnTo>
                  <a:lnTo>
                    <a:pt x="337" y="188"/>
                  </a:lnTo>
                  <a:lnTo>
                    <a:pt x="329" y="179"/>
                  </a:lnTo>
                  <a:lnTo>
                    <a:pt x="321" y="169"/>
                  </a:lnTo>
                  <a:lnTo>
                    <a:pt x="313" y="160"/>
                  </a:lnTo>
                  <a:lnTo>
                    <a:pt x="305" y="151"/>
                  </a:lnTo>
                  <a:lnTo>
                    <a:pt x="296" y="143"/>
                  </a:lnTo>
                  <a:lnTo>
                    <a:pt x="288" y="134"/>
                  </a:lnTo>
                  <a:lnTo>
                    <a:pt x="279" y="126"/>
                  </a:lnTo>
                  <a:lnTo>
                    <a:pt x="270" y="118"/>
                  </a:lnTo>
                  <a:lnTo>
                    <a:pt x="261" y="111"/>
                  </a:lnTo>
                  <a:lnTo>
                    <a:pt x="252" y="104"/>
                  </a:lnTo>
                  <a:lnTo>
                    <a:pt x="243" y="97"/>
                  </a:lnTo>
                  <a:lnTo>
                    <a:pt x="234" y="90"/>
                  </a:lnTo>
                  <a:lnTo>
                    <a:pt x="224" y="83"/>
                  </a:lnTo>
                  <a:lnTo>
                    <a:pt x="214" y="77"/>
                  </a:lnTo>
                  <a:lnTo>
                    <a:pt x="204" y="71"/>
                  </a:lnTo>
                  <a:lnTo>
                    <a:pt x="194" y="65"/>
                  </a:lnTo>
                  <a:lnTo>
                    <a:pt x="184" y="60"/>
                  </a:lnTo>
                  <a:lnTo>
                    <a:pt x="175" y="54"/>
                  </a:lnTo>
                  <a:lnTo>
                    <a:pt x="165" y="49"/>
                  </a:lnTo>
                  <a:lnTo>
                    <a:pt x="156" y="45"/>
                  </a:lnTo>
                  <a:lnTo>
                    <a:pt x="147" y="40"/>
                  </a:lnTo>
                  <a:lnTo>
                    <a:pt x="138" y="36"/>
                  </a:lnTo>
                  <a:lnTo>
                    <a:pt x="129" y="32"/>
                  </a:lnTo>
                  <a:lnTo>
                    <a:pt x="121" y="29"/>
                  </a:lnTo>
                  <a:lnTo>
                    <a:pt x="113" y="25"/>
                  </a:lnTo>
                  <a:lnTo>
                    <a:pt x="105" y="22"/>
                  </a:lnTo>
                  <a:lnTo>
                    <a:pt x="97" y="19"/>
                  </a:lnTo>
                  <a:lnTo>
                    <a:pt x="89" y="17"/>
                  </a:lnTo>
                  <a:lnTo>
                    <a:pt x="82" y="15"/>
                  </a:lnTo>
                  <a:lnTo>
                    <a:pt x="75" y="13"/>
                  </a:lnTo>
                  <a:lnTo>
                    <a:pt x="68" y="11"/>
                  </a:lnTo>
                  <a:lnTo>
                    <a:pt x="62" y="10"/>
                  </a:lnTo>
                  <a:lnTo>
                    <a:pt x="56" y="8"/>
                  </a:lnTo>
                  <a:lnTo>
                    <a:pt x="50" y="7"/>
                  </a:lnTo>
                  <a:lnTo>
                    <a:pt x="44" y="6"/>
                  </a:lnTo>
                  <a:lnTo>
                    <a:pt x="39" y="5"/>
                  </a:lnTo>
                  <a:lnTo>
                    <a:pt x="34" y="4"/>
                  </a:lnTo>
                  <a:lnTo>
                    <a:pt x="30" y="4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4" y="6"/>
                  </a:lnTo>
                  <a:lnTo>
                    <a:pt x="16" y="9"/>
                  </a:lnTo>
                  <a:lnTo>
                    <a:pt x="18" y="13"/>
                  </a:lnTo>
                  <a:lnTo>
                    <a:pt x="20" y="17"/>
                  </a:lnTo>
                  <a:lnTo>
                    <a:pt x="23" y="22"/>
                  </a:lnTo>
                  <a:lnTo>
                    <a:pt x="26" y="27"/>
                  </a:lnTo>
                  <a:lnTo>
                    <a:pt x="29" y="33"/>
                  </a:lnTo>
                  <a:lnTo>
                    <a:pt x="33" y="39"/>
                  </a:lnTo>
                  <a:lnTo>
                    <a:pt x="37" y="46"/>
                  </a:lnTo>
                  <a:lnTo>
                    <a:pt x="41" y="53"/>
                  </a:lnTo>
                  <a:lnTo>
                    <a:pt x="46" y="61"/>
                  </a:lnTo>
                  <a:lnTo>
                    <a:pt x="51" y="70"/>
                  </a:lnTo>
                  <a:lnTo>
                    <a:pt x="56" y="78"/>
                  </a:lnTo>
                  <a:lnTo>
                    <a:pt x="60" y="86"/>
                  </a:lnTo>
                  <a:lnTo>
                    <a:pt x="64" y="93"/>
                  </a:lnTo>
                  <a:lnTo>
                    <a:pt x="68" y="100"/>
                  </a:lnTo>
                  <a:lnTo>
                    <a:pt x="72" y="107"/>
                  </a:lnTo>
                  <a:lnTo>
                    <a:pt x="75" y="112"/>
                  </a:lnTo>
                  <a:lnTo>
                    <a:pt x="78" y="118"/>
                  </a:lnTo>
                  <a:lnTo>
                    <a:pt x="81" y="122"/>
                  </a:lnTo>
                  <a:lnTo>
                    <a:pt x="83" y="126"/>
                  </a:lnTo>
                  <a:lnTo>
                    <a:pt x="86" y="130"/>
                  </a:lnTo>
                  <a:lnTo>
                    <a:pt x="87" y="133"/>
                  </a:lnTo>
                  <a:lnTo>
                    <a:pt x="89" y="135"/>
                  </a:lnTo>
                  <a:lnTo>
                    <a:pt x="90" y="137"/>
                  </a:lnTo>
                  <a:lnTo>
                    <a:pt x="91" y="139"/>
                  </a:lnTo>
                  <a:lnTo>
                    <a:pt x="91" y="140"/>
                  </a:lnTo>
                  <a:lnTo>
                    <a:pt x="91" y="141"/>
                  </a:lnTo>
                  <a:lnTo>
                    <a:pt x="90" y="142"/>
                  </a:lnTo>
                  <a:lnTo>
                    <a:pt x="88" y="145"/>
                  </a:lnTo>
                  <a:lnTo>
                    <a:pt x="87" y="147"/>
                  </a:lnTo>
                  <a:lnTo>
                    <a:pt x="85" y="151"/>
                  </a:lnTo>
                  <a:lnTo>
                    <a:pt x="82" y="155"/>
                  </a:lnTo>
                  <a:lnTo>
                    <a:pt x="80" y="159"/>
                  </a:lnTo>
                  <a:lnTo>
                    <a:pt x="77" y="165"/>
                  </a:lnTo>
                  <a:lnTo>
                    <a:pt x="73" y="170"/>
                  </a:lnTo>
                  <a:lnTo>
                    <a:pt x="70" y="177"/>
                  </a:lnTo>
                  <a:lnTo>
                    <a:pt x="66" y="184"/>
                  </a:lnTo>
                  <a:lnTo>
                    <a:pt x="61" y="192"/>
                  </a:lnTo>
                  <a:lnTo>
                    <a:pt x="56" y="200"/>
                  </a:lnTo>
                  <a:lnTo>
                    <a:pt x="51" y="209"/>
                  </a:lnTo>
                  <a:lnTo>
                    <a:pt x="46" y="218"/>
                  </a:lnTo>
                  <a:lnTo>
                    <a:pt x="40" y="228"/>
                  </a:lnTo>
                  <a:lnTo>
                    <a:pt x="35" y="237"/>
                  </a:lnTo>
                  <a:lnTo>
                    <a:pt x="30" y="245"/>
                  </a:lnTo>
                  <a:lnTo>
                    <a:pt x="26" y="253"/>
                  </a:lnTo>
                  <a:lnTo>
                    <a:pt x="21" y="260"/>
                  </a:lnTo>
                  <a:lnTo>
                    <a:pt x="18" y="266"/>
                  </a:lnTo>
                  <a:lnTo>
                    <a:pt x="14" y="272"/>
                  </a:lnTo>
                  <a:lnTo>
                    <a:pt x="11" y="277"/>
                  </a:lnTo>
                  <a:lnTo>
                    <a:pt x="9" y="282"/>
                  </a:lnTo>
                  <a:lnTo>
                    <a:pt x="6" y="286"/>
                  </a:lnTo>
                  <a:lnTo>
                    <a:pt x="4" y="289"/>
                  </a:lnTo>
                  <a:lnTo>
                    <a:pt x="3" y="292"/>
                  </a:lnTo>
                  <a:lnTo>
                    <a:pt x="1" y="294"/>
                  </a:lnTo>
                  <a:lnTo>
                    <a:pt x="1" y="296"/>
                  </a:lnTo>
                  <a:lnTo>
                    <a:pt x="0" y="297"/>
                  </a:lnTo>
                  <a:lnTo>
                    <a:pt x="1" y="297"/>
                  </a:lnTo>
                  <a:lnTo>
                    <a:pt x="1" y="298"/>
                  </a:lnTo>
                  <a:lnTo>
                    <a:pt x="2" y="298"/>
                  </a:lnTo>
                  <a:lnTo>
                    <a:pt x="3" y="298"/>
                  </a:lnTo>
                  <a:lnTo>
                    <a:pt x="4" y="298"/>
                  </a:lnTo>
                  <a:lnTo>
                    <a:pt x="5" y="299"/>
                  </a:lnTo>
                  <a:lnTo>
                    <a:pt x="6" y="299"/>
                  </a:lnTo>
                  <a:lnTo>
                    <a:pt x="7" y="300"/>
                  </a:lnTo>
                  <a:lnTo>
                    <a:pt x="9" y="300"/>
                  </a:lnTo>
                  <a:lnTo>
                    <a:pt x="11" y="301"/>
                  </a:lnTo>
                  <a:lnTo>
                    <a:pt x="13" y="301"/>
                  </a:lnTo>
                  <a:lnTo>
                    <a:pt x="15" y="302"/>
                  </a:lnTo>
                  <a:lnTo>
                    <a:pt x="17" y="303"/>
                  </a:lnTo>
                  <a:lnTo>
                    <a:pt x="19" y="304"/>
                  </a:lnTo>
                  <a:lnTo>
                    <a:pt x="22" y="305"/>
                  </a:lnTo>
                  <a:lnTo>
                    <a:pt x="24" y="306"/>
                  </a:lnTo>
                  <a:lnTo>
                    <a:pt x="27" y="307"/>
                  </a:lnTo>
                  <a:lnTo>
                    <a:pt x="30" y="308"/>
                  </a:lnTo>
                  <a:lnTo>
                    <a:pt x="33" y="310"/>
                  </a:lnTo>
                  <a:lnTo>
                    <a:pt x="36" y="311"/>
                  </a:lnTo>
                  <a:lnTo>
                    <a:pt x="39" y="313"/>
                  </a:lnTo>
                  <a:lnTo>
                    <a:pt x="42" y="315"/>
                  </a:lnTo>
                  <a:lnTo>
                    <a:pt x="45" y="317"/>
                  </a:lnTo>
                  <a:lnTo>
                    <a:pt x="49" y="319"/>
                  </a:lnTo>
                  <a:lnTo>
                    <a:pt x="52" y="321"/>
                  </a:lnTo>
                  <a:lnTo>
                    <a:pt x="56" y="323"/>
                  </a:lnTo>
                  <a:lnTo>
                    <a:pt x="60" y="326"/>
                  </a:lnTo>
                  <a:lnTo>
                    <a:pt x="63" y="328"/>
                  </a:lnTo>
                  <a:lnTo>
                    <a:pt x="67" y="331"/>
                  </a:lnTo>
                  <a:lnTo>
                    <a:pt x="71" y="334"/>
                  </a:lnTo>
                  <a:lnTo>
                    <a:pt x="76" y="337"/>
                  </a:lnTo>
                  <a:lnTo>
                    <a:pt x="80" y="340"/>
                  </a:lnTo>
                  <a:lnTo>
                    <a:pt x="84" y="344"/>
                  </a:lnTo>
                  <a:lnTo>
                    <a:pt x="87" y="347"/>
                  </a:lnTo>
                  <a:lnTo>
                    <a:pt x="91" y="351"/>
                  </a:lnTo>
                  <a:lnTo>
                    <a:pt x="95" y="355"/>
                  </a:lnTo>
                  <a:lnTo>
                    <a:pt x="99" y="359"/>
                  </a:lnTo>
                  <a:lnTo>
                    <a:pt x="102" y="363"/>
                  </a:lnTo>
                  <a:lnTo>
                    <a:pt x="106" y="367"/>
                  </a:lnTo>
                  <a:lnTo>
                    <a:pt x="109" y="371"/>
                  </a:lnTo>
                  <a:lnTo>
                    <a:pt x="113" y="376"/>
                  </a:lnTo>
                  <a:lnTo>
                    <a:pt x="116" y="380"/>
                  </a:lnTo>
                  <a:lnTo>
                    <a:pt x="119" y="385"/>
                  </a:lnTo>
                  <a:lnTo>
                    <a:pt x="123" y="390"/>
                  </a:lnTo>
                  <a:lnTo>
                    <a:pt x="126" y="395"/>
                  </a:lnTo>
                  <a:lnTo>
                    <a:pt x="129" y="400"/>
                  </a:lnTo>
                  <a:lnTo>
                    <a:pt x="132" y="405"/>
                  </a:lnTo>
                  <a:lnTo>
                    <a:pt x="135" y="411"/>
                  </a:lnTo>
                  <a:lnTo>
                    <a:pt x="137" y="416"/>
                  </a:lnTo>
                  <a:lnTo>
                    <a:pt x="140" y="421"/>
                  </a:lnTo>
                  <a:lnTo>
                    <a:pt x="142" y="426"/>
                  </a:lnTo>
                  <a:lnTo>
                    <a:pt x="144" y="431"/>
                  </a:lnTo>
                  <a:lnTo>
                    <a:pt x="146" y="436"/>
                  </a:lnTo>
                  <a:lnTo>
                    <a:pt x="148" y="441"/>
                  </a:lnTo>
                  <a:lnTo>
                    <a:pt x="149" y="445"/>
                  </a:lnTo>
                  <a:lnTo>
                    <a:pt x="151" y="450"/>
                  </a:lnTo>
                  <a:lnTo>
                    <a:pt x="152" y="455"/>
                  </a:lnTo>
                  <a:lnTo>
                    <a:pt x="153" y="460"/>
                  </a:lnTo>
                  <a:lnTo>
                    <a:pt x="154" y="464"/>
                  </a:lnTo>
                  <a:lnTo>
                    <a:pt x="155" y="469"/>
                  </a:lnTo>
                  <a:lnTo>
                    <a:pt x="156" y="473"/>
                  </a:lnTo>
                  <a:lnTo>
                    <a:pt x="156" y="478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noFill/>
              <a:prstDash val="solid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marL="0" marR="0" lvl="0" indent="0" defTabSz="72474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75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0" name="Freeform 1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5703852" y="4773356"/>
              <a:ext cx="1200024" cy="1422458"/>
            </a:xfrm>
            <a:custGeom>
              <a:avLst/>
              <a:gdLst>
                <a:gd name="T0" fmla="*/ 367 w 526"/>
                <a:gd name="T1" fmla="*/ 146 h 643"/>
                <a:gd name="T2" fmla="*/ 366 w 526"/>
                <a:gd name="T3" fmla="*/ 131 h 643"/>
                <a:gd name="T4" fmla="*/ 365 w 526"/>
                <a:gd name="T5" fmla="*/ 127 h 643"/>
                <a:gd name="T6" fmla="*/ 372 w 526"/>
                <a:gd name="T7" fmla="*/ 127 h 643"/>
                <a:gd name="T8" fmla="*/ 389 w 526"/>
                <a:gd name="T9" fmla="*/ 127 h 643"/>
                <a:gd name="T10" fmla="*/ 413 w 526"/>
                <a:gd name="T11" fmla="*/ 127 h 643"/>
                <a:gd name="T12" fmla="*/ 430 w 526"/>
                <a:gd name="T13" fmla="*/ 127 h 643"/>
                <a:gd name="T14" fmla="*/ 436 w 526"/>
                <a:gd name="T15" fmla="*/ 127 h 643"/>
                <a:gd name="T16" fmla="*/ 426 w 526"/>
                <a:gd name="T17" fmla="*/ 121 h 643"/>
                <a:gd name="T18" fmla="*/ 385 w 526"/>
                <a:gd name="T19" fmla="*/ 97 h 643"/>
                <a:gd name="T20" fmla="*/ 315 w 526"/>
                <a:gd name="T21" fmla="*/ 56 h 643"/>
                <a:gd name="T22" fmla="*/ 253 w 526"/>
                <a:gd name="T23" fmla="*/ 21 h 643"/>
                <a:gd name="T24" fmla="*/ 223 w 526"/>
                <a:gd name="T25" fmla="*/ 3 h 643"/>
                <a:gd name="T26" fmla="*/ 215 w 526"/>
                <a:gd name="T27" fmla="*/ 3 h 643"/>
                <a:gd name="T28" fmla="*/ 184 w 526"/>
                <a:gd name="T29" fmla="*/ 21 h 643"/>
                <a:gd name="T30" fmla="*/ 123 w 526"/>
                <a:gd name="T31" fmla="*/ 56 h 643"/>
                <a:gd name="T32" fmla="*/ 52 w 526"/>
                <a:gd name="T33" fmla="*/ 97 h 643"/>
                <a:gd name="T34" fmla="*/ 10 w 526"/>
                <a:gd name="T35" fmla="*/ 121 h 643"/>
                <a:gd name="T36" fmla="*/ 0 w 526"/>
                <a:gd name="T37" fmla="*/ 127 h 643"/>
                <a:gd name="T38" fmla="*/ 7 w 526"/>
                <a:gd name="T39" fmla="*/ 127 h 643"/>
                <a:gd name="T40" fmla="*/ 24 w 526"/>
                <a:gd name="T41" fmla="*/ 127 h 643"/>
                <a:gd name="T42" fmla="*/ 49 w 526"/>
                <a:gd name="T43" fmla="*/ 127 h 643"/>
                <a:gd name="T44" fmla="*/ 66 w 526"/>
                <a:gd name="T45" fmla="*/ 127 h 643"/>
                <a:gd name="T46" fmla="*/ 73 w 526"/>
                <a:gd name="T47" fmla="*/ 127 h 643"/>
                <a:gd name="T48" fmla="*/ 73 w 526"/>
                <a:gd name="T49" fmla="*/ 132 h 643"/>
                <a:gd name="T50" fmla="*/ 74 w 526"/>
                <a:gd name="T51" fmla="*/ 149 h 643"/>
                <a:gd name="T52" fmla="*/ 76 w 526"/>
                <a:gd name="T53" fmla="*/ 180 h 643"/>
                <a:gd name="T54" fmla="*/ 82 w 526"/>
                <a:gd name="T55" fmla="*/ 221 h 643"/>
                <a:gd name="T56" fmla="*/ 94 w 526"/>
                <a:gd name="T57" fmla="*/ 270 h 643"/>
                <a:gd name="T58" fmla="*/ 113 w 526"/>
                <a:gd name="T59" fmla="*/ 328 h 643"/>
                <a:gd name="T60" fmla="*/ 142 w 526"/>
                <a:gd name="T61" fmla="*/ 386 h 643"/>
                <a:gd name="T62" fmla="*/ 181 w 526"/>
                <a:gd name="T63" fmla="*/ 444 h 643"/>
                <a:gd name="T64" fmla="*/ 229 w 526"/>
                <a:gd name="T65" fmla="*/ 499 h 643"/>
                <a:gd name="T66" fmla="*/ 282 w 526"/>
                <a:gd name="T67" fmla="*/ 545 h 643"/>
                <a:gd name="T68" fmla="*/ 339 w 526"/>
                <a:gd name="T69" fmla="*/ 581 h 643"/>
                <a:gd name="T70" fmla="*/ 393 w 526"/>
                <a:gd name="T71" fmla="*/ 607 h 643"/>
                <a:gd name="T72" fmla="*/ 440 w 526"/>
                <a:gd name="T73" fmla="*/ 625 h 643"/>
                <a:gd name="T74" fmla="*/ 479 w 526"/>
                <a:gd name="T75" fmla="*/ 635 h 643"/>
                <a:gd name="T76" fmla="*/ 504 w 526"/>
                <a:gd name="T77" fmla="*/ 640 h 643"/>
                <a:gd name="T78" fmla="*/ 514 w 526"/>
                <a:gd name="T79" fmla="*/ 642 h 643"/>
                <a:gd name="T80" fmla="*/ 511 w 526"/>
                <a:gd name="T81" fmla="*/ 635 h 643"/>
                <a:gd name="T82" fmla="*/ 495 w 526"/>
                <a:gd name="T83" fmla="*/ 609 h 643"/>
                <a:gd name="T84" fmla="*/ 469 w 526"/>
                <a:gd name="T85" fmla="*/ 564 h 643"/>
                <a:gd name="T86" fmla="*/ 446 w 526"/>
                <a:gd name="T87" fmla="*/ 524 h 643"/>
                <a:gd name="T88" fmla="*/ 435 w 526"/>
                <a:gd name="T89" fmla="*/ 505 h 643"/>
                <a:gd name="T90" fmla="*/ 435 w 526"/>
                <a:gd name="T91" fmla="*/ 499 h 643"/>
                <a:gd name="T92" fmla="*/ 448 w 526"/>
                <a:gd name="T93" fmla="*/ 477 h 643"/>
                <a:gd name="T94" fmla="*/ 474 w 526"/>
                <a:gd name="T95" fmla="*/ 433 h 643"/>
                <a:gd name="T96" fmla="*/ 503 w 526"/>
                <a:gd name="T97" fmla="*/ 382 h 643"/>
                <a:gd name="T98" fmla="*/ 520 w 526"/>
                <a:gd name="T99" fmla="*/ 352 h 643"/>
                <a:gd name="T100" fmla="*/ 525 w 526"/>
                <a:gd name="T101" fmla="*/ 345 h 643"/>
                <a:gd name="T102" fmla="*/ 518 w 526"/>
                <a:gd name="T103" fmla="*/ 342 h 643"/>
                <a:gd name="T104" fmla="*/ 503 w 526"/>
                <a:gd name="T105" fmla="*/ 335 h 643"/>
                <a:gd name="T106" fmla="*/ 480 w 526"/>
                <a:gd name="T107" fmla="*/ 325 h 643"/>
                <a:gd name="T108" fmla="*/ 457 w 526"/>
                <a:gd name="T109" fmla="*/ 311 h 643"/>
                <a:gd name="T110" fmla="*/ 437 w 526"/>
                <a:gd name="T111" fmla="*/ 293 h 643"/>
                <a:gd name="T112" fmla="*/ 418 w 526"/>
                <a:gd name="T113" fmla="*/ 272 h 643"/>
                <a:gd name="T114" fmla="*/ 403 w 526"/>
                <a:gd name="T115" fmla="*/ 251 h 643"/>
                <a:gd name="T116" fmla="*/ 389 w 526"/>
                <a:gd name="T117" fmla="*/ 230 h 643"/>
                <a:gd name="T118" fmla="*/ 379 w 526"/>
                <a:gd name="T119" fmla="*/ 206 h 643"/>
                <a:gd name="T120" fmla="*/ 372 w 526"/>
                <a:gd name="T121" fmla="*/ 180 h 64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6"/>
                <a:gd name="T184" fmla="*/ 0 h 643"/>
                <a:gd name="T185" fmla="*/ 526 w 526"/>
                <a:gd name="T186" fmla="*/ 643 h 64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6" h="643">
                  <a:moveTo>
                    <a:pt x="370" y="166"/>
                  </a:moveTo>
                  <a:lnTo>
                    <a:pt x="369" y="161"/>
                  </a:lnTo>
                  <a:lnTo>
                    <a:pt x="369" y="157"/>
                  </a:lnTo>
                  <a:lnTo>
                    <a:pt x="368" y="153"/>
                  </a:lnTo>
                  <a:lnTo>
                    <a:pt x="368" y="149"/>
                  </a:lnTo>
                  <a:lnTo>
                    <a:pt x="367" y="146"/>
                  </a:lnTo>
                  <a:lnTo>
                    <a:pt x="367" y="142"/>
                  </a:lnTo>
                  <a:lnTo>
                    <a:pt x="367" y="140"/>
                  </a:lnTo>
                  <a:lnTo>
                    <a:pt x="366" y="137"/>
                  </a:lnTo>
                  <a:lnTo>
                    <a:pt x="366" y="135"/>
                  </a:lnTo>
                  <a:lnTo>
                    <a:pt x="366" y="133"/>
                  </a:lnTo>
                  <a:lnTo>
                    <a:pt x="366" y="131"/>
                  </a:lnTo>
                  <a:lnTo>
                    <a:pt x="366" y="130"/>
                  </a:lnTo>
                  <a:lnTo>
                    <a:pt x="365" y="129"/>
                  </a:lnTo>
                  <a:lnTo>
                    <a:pt x="365" y="128"/>
                  </a:lnTo>
                  <a:lnTo>
                    <a:pt x="365" y="127"/>
                  </a:lnTo>
                  <a:lnTo>
                    <a:pt x="366" y="127"/>
                  </a:lnTo>
                  <a:lnTo>
                    <a:pt x="367" y="127"/>
                  </a:lnTo>
                  <a:lnTo>
                    <a:pt x="368" y="127"/>
                  </a:lnTo>
                  <a:lnTo>
                    <a:pt x="369" y="127"/>
                  </a:lnTo>
                  <a:lnTo>
                    <a:pt x="370" y="127"/>
                  </a:lnTo>
                  <a:lnTo>
                    <a:pt x="372" y="127"/>
                  </a:lnTo>
                  <a:lnTo>
                    <a:pt x="374" y="127"/>
                  </a:lnTo>
                  <a:lnTo>
                    <a:pt x="377" y="127"/>
                  </a:lnTo>
                  <a:lnTo>
                    <a:pt x="379" y="127"/>
                  </a:lnTo>
                  <a:lnTo>
                    <a:pt x="382" y="127"/>
                  </a:lnTo>
                  <a:lnTo>
                    <a:pt x="385" y="127"/>
                  </a:lnTo>
                  <a:lnTo>
                    <a:pt x="389" y="127"/>
                  </a:lnTo>
                  <a:lnTo>
                    <a:pt x="393" y="127"/>
                  </a:lnTo>
                  <a:lnTo>
                    <a:pt x="397" y="127"/>
                  </a:lnTo>
                  <a:lnTo>
                    <a:pt x="401" y="127"/>
                  </a:lnTo>
                  <a:lnTo>
                    <a:pt x="405" y="127"/>
                  </a:lnTo>
                  <a:lnTo>
                    <a:pt x="409" y="127"/>
                  </a:lnTo>
                  <a:lnTo>
                    <a:pt x="413" y="127"/>
                  </a:lnTo>
                  <a:lnTo>
                    <a:pt x="416" y="127"/>
                  </a:lnTo>
                  <a:lnTo>
                    <a:pt x="420" y="127"/>
                  </a:lnTo>
                  <a:lnTo>
                    <a:pt x="423" y="127"/>
                  </a:lnTo>
                  <a:lnTo>
                    <a:pt x="425" y="127"/>
                  </a:lnTo>
                  <a:lnTo>
                    <a:pt x="428" y="127"/>
                  </a:lnTo>
                  <a:lnTo>
                    <a:pt x="430" y="127"/>
                  </a:lnTo>
                  <a:lnTo>
                    <a:pt x="431" y="127"/>
                  </a:lnTo>
                  <a:lnTo>
                    <a:pt x="433" y="127"/>
                  </a:lnTo>
                  <a:lnTo>
                    <a:pt x="434" y="127"/>
                  </a:lnTo>
                  <a:lnTo>
                    <a:pt x="435" y="127"/>
                  </a:lnTo>
                  <a:lnTo>
                    <a:pt x="436" y="127"/>
                  </a:lnTo>
                  <a:lnTo>
                    <a:pt x="435" y="126"/>
                  </a:lnTo>
                  <a:lnTo>
                    <a:pt x="433" y="125"/>
                  </a:lnTo>
                  <a:lnTo>
                    <a:pt x="430" y="123"/>
                  </a:lnTo>
                  <a:lnTo>
                    <a:pt x="426" y="121"/>
                  </a:lnTo>
                  <a:lnTo>
                    <a:pt x="421" y="118"/>
                  </a:lnTo>
                  <a:lnTo>
                    <a:pt x="416" y="115"/>
                  </a:lnTo>
                  <a:lnTo>
                    <a:pt x="409" y="112"/>
                  </a:lnTo>
                  <a:lnTo>
                    <a:pt x="402" y="107"/>
                  </a:lnTo>
                  <a:lnTo>
                    <a:pt x="394" y="103"/>
                  </a:lnTo>
                  <a:lnTo>
                    <a:pt x="385" y="97"/>
                  </a:lnTo>
                  <a:lnTo>
                    <a:pt x="375" y="92"/>
                  </a:lnTo>
                  <a:lnTo>
                    <a:pt x="365" y="86"/>
                  </a:lnTo>
                  <a:lnTo>
                    <a:pt x="353" y="79"/>
                  </a:lnTo>
                  <a:lnTo>
                    <a:pt x="341" y="72"/>
                  </a:lnTo>
                  <a:lnTo>
                    <a:pt x="328" y="64"/>
                  </a:lnTo>
                  <a:lnTo>
                    <a:pt x="315" y="56"/>
                  </a:lnTo>
                  <a:lnTo>
                    <a:pt x="302" y="49"/>
                  </a:lnTo>
                  <a:lnTo>
                    <a:pt x="291" y="42"/>
                  </a:lnTo>
                  <a:lnTo>
                    <a:pt x="280" y="36"/>
                  </a:lnTo>
                  <a:lnTo>
                    <a:pt x="270" y="30"/>
                  </a:lnTo>
                  <a:lnTo>
                    <a:pt x="262" y="25"/>
                  </a:lnTo>
                  <a:lnTo>
                    <a:pt x="253" y="21"/>
                  </a:lnTo>
                  <a:lnTo>
                    <a:pt x="246" y="16"/>
                  </a:lnTo>
                  <a:lnTo>
                    <a:pt x="240" y="13"/>
                  </a:lnTo>
                  <a:lnTo>
                    <a:pt x="234" y="9"/>
                  </a:lnTo>
                  <a:lnTo>
                    <a:pt x="230" y="7"/>
                  </a:lnTo>
                  <a:lnTo>
                    <a:pt x="226" y="4"/>
                  </a:lnTo>
                  <a:lnTo>
                    <a:pt x="223" y="3"/>
                  </a:lnTo>
                  <a:lnTo>
                    <a:pt x="221" y="1"/>
                  </a:lnTo>
                  <a:lnTo>
                    <a:pt x="220" y="1"/>
                  </a:lnTo>
                  <a:lnTo>
                    <a:pt x="219" y="0"/>
                  </a:lnTo>
                  <a:lnTo>
                    <a:pt x="219" y="1"/>
                  </a:lnTo>
                  <a:lnTo>
                    <a:pt x="217" y="1"/>
                  </a:lnTo>
                  <a:lnTo>
                    <a:pt x="215" y="3"/>
                  </a:lnTo>
                  <a:lnTo>
                    <a:pt x="212" y="4"/>
                  </a:lnTo>
                  <a:lnTo>
                    <a:pt x="208" y="7"/>
                  </a:lnTo>
                  <a:lnTo>
                    <a:pt x="204" y="9"/>
                  </a:lnTo>
                  <a:lnTo>
                    <a:pt x="198" y="13"/>
                  </a:lnTo>
                  <a:lnTo>
                    <a:pt x="192" y="16"/>
                  </a:lnTo>
                  <a:lnTo>
                    <a:pt x="184" y="21"/>
                  </a:lnTo>
                  <a:lnTo>
                    <a:pt x="176" y="25"/>
                  </a:lnTo>
                  <a:lnTo>
                    <a:pt x="167" y="30"/>
                  </a:lnTo>
                  <a:lnTo>
                    <a:pt x="157" y="36"/>
                  </a:lnTo>
                  <a:lnTo>
                    <a:pt x="147" y="42"/>
                  </a:lnTo>
                  <a:lnTo>
                    <a:pt x="135" y="49"/>
                  </a:lnTo>
                  <a:lnTo>
                    <a:pt x="123" y="56"/>
                  </a:lnTo>
                  <a:lnTo>
                    <a:pt x="109" y="64"/>
                  </a:lnTo>
                  <a:lnTo>
                    <a:pt x="96" y="72"/>
                  </a:lnTo>
                  <a:lnTo>
                    <a:pt x="84" y="79"/>
                  </a:lnTo>
                  <a:lnTo>
                    <a:pt x="72" y="86"/>
                  </a:lnTo>
                  <a:lnTo>
                    <a:pt x="61" y="92"/>
                  </a:lnTo>
                  <a:lnTo>
                    <a:pt x="52" y="97"/>
                  </a:lnTo>
                  <a:lnTo>
                    <a:pt x="43" y="103"/>
                  </a:lnTo>
                  <a:lnTo>
                    <a:pt x="34" y="107"/>
                  </a:lnTo>
                  <a:lnTo>
                    <a:pt x="27" y="112"/>
                  </a:lnTo>
                  <a:lnTo>
                    <a:pt x="21" y="115"/>
                  </a:lnTo>
                  <a:lnTo>
                    <a:pt x="15" y="118"/>
                  </a:lnTo>
                  <a:lnTo>
                    <a:pt x="10" y="121"/>
                  </a:lnTo>
                  <a:lnTo>
                    <a:pt x="7" y="123"/>
                  </a:lnTo>
                  <a:lnTo>
                    <a:pt x="4" y="125"/>
                  </a:lnTo>
                  <a:lnTo>
                    <a:pt x="1" y="126"/>
                  </a:lnTo>
                  <a:lnTo>
                    <a:pt x="0" y="127"/>
                  </a:lnTo>
                  <a:lnTo>
                    <a:pt x="1" y="127"/>
                  </a:lnTo>
                  <a:lnTo>
                    <a:pt x="2" y="127"/>
                  </a:lnTo>
                  <a:lnTo>
                    <a:pt x="3" y="127"/>
                  </a:lnTo>
                  <a:lnTo>
                    <a:pt x="5" y="127"/>
                  </a:lnTo>
                  <a:lnTo>
                    <a:pt x="7" y="127"/>
                  </a:lnTo>
                  <a:lnTo>
                    <a:pt x="9" y="127"/>
                  </a:lnTo>
                  <a:lnTo>
                    <a:pt x="11" y="127"/>
                  </a:lnTo>
                  <a:lnTo>
                    <a:pt x="14" y="127"/>
                  </a:lnTo>
                  <a:lnTo>
                    <a:pt x="17" y="127"/>
                  </a:lnTo>
                  <a:lnTo>
                    <a:pt x="20" y="127"/>
                  </a:lnTo>
                  <a:lnTo>
                    <a:pt x="24" y="127"/>
                  </a:lnTo>
                  <a:lnTo>
                    <a:pt x="28" y="127"/>
                  </a:lnTo>
                  <a:lnTo>
                    <a:pt x="32" y="127"/>
                  </a:lnTo>
                  <a:lnTo>
                    <a:pt x="36" y="127"/>
                  </a:lnTo>
                  <a:lnTo>
                    <a:pt x="41" y="127"/>
                  </a:lnTo>
                  <a:lnTo>
                    <a:pt x="45" y="127"/>
                  </a:lnTo>
                  <a:lnTo>
                    <a:pt x="49" y="127"/>
                  </a:lnTo>
                  <a:lnTo>
                    <a:pt x="52" y="127"/>
                  </a:lnTo>
                  <a:lnTo>
                    <a:pt x="56" y="127"/>
                  </a:lnTo>
                  <a:lnTo>
                    <a:pt x="59" y="127"/>
                  </a:lnTo>
                  <a:lnTo>
                    <a:pt x="61" y="127"/>
                  </a:lnTo>
                  <a:lnTo>
                    <a:pt x="64" y="127"/>
                  </a:lnTo>
                  <a:lnTo>
                    <a:pt x="66" y="127"/>
                  </a:lnTo>
                  <a:lnTo>
                    <a:pt x="68" y="127"/>
                  </a:lnTo>
                  <a:lnTo>
                    <a:pt x="69" y="127"/>
                  </a:lnTo>
                  <a:lnTo>
                    <a:pt x="71" y="127"/>
                  </a:lnTo>
                  <a:lnTo>
                    <a:pt x="72" y="127"/>
                  </a:lnTo>
                  <a:lnTo>
                    <a:pt x="73" y="127"/>
                  </a:lnTo>
                  <a:lnTo>
                    <a:pt x="73" y="128"/>
                  </a:lnTo>
                  <a:lnTo>
                    <a:pt x="73" y="129"/>
                  </a:lnTo>
                  <a:lnTo>
                    <a:pt x="73" y="130"/>
                  </a:lnTo>
                  <a:lnTo>
                    <a:pt x="73" y="132"/>
                  </a:lnTo>
                  <a:lnTo>
                    <a:pt x="73" y="134"/>
                  </a:lnTo>
                  <a:lnTo>
                    <a:pt x="73" y="136"/>
                  </a:lnTo>
                  <a:lnTo>
                    <a:pt x="73" y="139"/>
                  </a:lnTo>
                  <a:lnTo>
                    <a:pt x="74" y="142"/>
                  </a:lnTo>
                  <a:lnTo>
                    <a:pt x="74" y="146"/>
                  </a:lnTo>
                  <a:lnTo>
                    <a:pt x="74" y="149"/>
                  </a:lnTo>
                  <a:lnTo>
                    <a:pt x="74" y="154"/>
                  </a:lnTo>
                  <a:lnTo>
                    <a:pt x="75" y="158"/>
                  </a:lnTo>
                  <a:lnTo>
                    <a:pt x="75" y="163"/>
                  </a:lnTo>
                  <a:lnTo>
                    <a:pt x="75" y="168"/>
                  </a:lnTo>
                  <a:lnTo>
                    <a:pt x="75" y="174"/>
                  </a:lnTo>
                  <a:lnTo>
                    <a:pt x="76" y="180"/>
                  </a:lnTo>
                  <a:lnTo>
                    <a:pt x="76" y="186"/>
                  </a:lnTo>
                  <a:lnTo>
                    <a:pt x="77" y="193"/>
                  </a:lnTo>
                  <a:lnTo>
                    <a:pt x="78" y="199"/>
                  </a:lnTo>
                  <a:lnTo>
                    <a:pt x="79" y="206"/>
                  </a:lnTo>
                  <a:lnTo>
                    <a:pt x="80" y="214"/>
                  </a:lnTo>
                  <a:lnTo>
                    <a:pt x="82" y="221"/>
                  </a:lnTo>
                  <a:lnTo>
                    <a:pt x="83" y="229"/>
                  </a:lnTo>
                  <a:lnTo>
                    <a:pt x="85" y="236"/>
                  </a:lnTo>
                  <a:lnTo>
                    <a:pt x="87" y="245"/>
                  </a:lnTo>
                  <a:lnTo>
                    <a:pt x="89" y="253"/>
                  </a:lnTo>
                  <a:lnTo>
                    <a:pt x="91" y="262"/>
                  </a:lnTo>
                  <a:lnTo>
                    <a:pt x="94" y="270"/>
                  </a:lnTo>
                  <a:lnTo>
                    <a:pt x="97" y="280"/>
                  </a:lnTo>
                  <a:lnTo>
                    <a:pt x="99" y="289"/>
                  </a:lnTo>
                  <a:lnTo>
                    <a:pt x="102" y="299"/>
                  </a:lnTo>
                  <a:lnTo>
                    <a:pt x="105" y="308"/>
                  </a:lnTo>
                  <a:lnTo>
                    <a:pt x="109" y="318"/>
                  </a:lnTo>
                  <a:lnTo>
                    <a:pt x="113" y="328"/>
                  </a:lnTo>
                  <a:lnTo>
                    <a:pt x="117" y="337"/>
                  </a:lnTo>
                  <a:lnTo>
                    <a:pt x="121" y="347"/>
                  </a:lnTo>
                  <a:lnTo>
                    <a:pt x="126" y="357"/>
                  </a:lnTo>
                  <a:lnTo>
                    <a:pt x="131" y="366"/>
                  </a:lnTo>
                  <a:lnTo>
                    <a:pt x="136" y="376"/>
                  </a:lnTo>
                  <a:lnTo>
                    <a:pt x="142" y="386"/>
                  </a:lnTo>
                  <a:lnTo>
                    <a:pt x="147" y="396"/>
                  </a:lnTo>
                  <a:lnTo>
                    <a:pt x="154" y="405"/>
                  </a:lnTo>
                  <a:lnTo>
                    <a:pt x="160" y="415"/>
                  </a:lnTo>
                  <a:lnTo>
                    <a:pt x="167" y="425"/>
                  </a:lnTo>
                  <a:lnTo>
                    <a:pt x="174" y="434"/>
                  </a:lnTo>
                  <a:lnTo>
                    <a:pt x="181" y="444"/>
                  </a:lnTo>
                  <a:lnTo>
                    <a:pt x="189" y="454"/>
                  </a:lnTo>
                  <a:lnTo>
                    <a:pt x="196" y="463"/>
                  </a:lnTo>
                  <a:lnTo>
                    <a:pt x="204" y="473"/>
                  </a:lnTo>
                  <a:lnTo>
                    <a:pt x="212" y="482"/>
                  </a:lnTo>
                  <a:lnTo>
                    <a:pt x="221" y="491"/>
                  </a:lnTo>
                  <a:lnTo>
                    <a:pt x="229" y="499"/>
                  </a:lnTo>
                  <a:lnTo>
                    <a:pt x="237" y="507"/>
                  </a:lnTo>
                  <a:lnTo>
                    <a:pt x="246" y="515"/>
                  </a:lnTo>
                  <a:lnTo>
                    <a:pt x="255" y="523"/>
                  </a:lnTo>
                  <a:lnTo>
                    <a:pt x="264" y="531"/>
                  </a:lnTo>
                  <a:lnTo>
                    <a:pt x="273" y="538"/>
                  </a:lnTo>
                  <a:lnTo>
                    <a:pt x="282" y="545"/>
                  </a:lnTo>
                  <a:lnTo>
                    <a:pt x="291" y="551"/>
                  </a:lnTo>
                  <a:lnTo>
                    <a:pt x="300" y="558"/>
                  </a:lnTo>
                  <a:lnTo>
                    <a:pt x="310" y="564"/>
                  </a:lnTo>
                  <a:lnTo>
                    <a:pt x="319" y="570"/>
                  </a:lnTo>
                  <a:lnTo>
                    <a:pt x="329" y="575"/>
                  </a:lnTo>
                  <a:lnTo>
                    <a:pt x="339" y="581"/>
                  </a:lnTo>
                  <a:lnTo>
                    <a:pt x="349" y="586"/>
                  </a:lnTo>
                  <a:lnTo>
                    <a:pt x="358" y="591"/>
                  </a:lnTo>
                  <a:lnTo>
                    <a:pt x="367" y="595"/>
                  </a:lnTo>
                  <a:lnTo>
                    <a:pt x="376" y="599"/>
                  </a:lnTo>
                  <a:lnTo>
                    <a:pt x="385" y="604"/>
                  </a:lnTo>
                  <a:lnTo>
                    <a:pt x="393" y="607"/>
                  </a:lnTo>
                  <a:lnTo>
                    <a:pt x="402" y="611"/>
                  </a:lnTo>
                  <a:lnTo>
                    <a:pt x="410" y="614"/>
                  </a:lnTo>
                  <a:lnTo>
                    <a:pt x="418" y="617"/>
                  </a:lnTo>
                  <a:lnTo>
                    <a:pt x="425" y="620"/>
                  </a:lnTo>
                  <a:lnTo>
                    <a:pt x="433" y="623"/>
                  </a:lnTo>
                  <a:lnTo>
                    <a:pt x="440" y="625"/>
                  </a:lnTo>
                  <a:lnTo>
                    <a:pt x="448" y="627"/>
                  </a:lnTo>
                  <a:lnTo>
                    <a:pt x="455" y="629"/>
                  </a:lnTo>
                  <a:lnTo>
                    <a:pt x="461" y="631"/>
                  </a:lnTo>
                  <a:lnTo>
                    <a:pt x="468" y="632"/>
                  </a:lnTo>
                  <a:lnTo>
                    <a:pt x="474" y="633"/>
                  </a:lnTo>
                  <a:lnTo>
                    <a:pt x="479" y="635"/>
                  </a:lnTo>
                  <a:lnTo>
                    <a:pt x="485" y="636"/>
                  </a:lnTo>
                  <a:lnTo>
                    <a:pt x="489" y="637"/>
                  </a:lnTo>
                  <a:lnTo>
                    <a:pt x="494" y="638"/>
                  </a:lnTo>
                  <a:lnTo>
                    <a:pt x="498" y="639"/>
                  </a:lnTo>
                  <a:lnTo>
                    <a:pt x="501" y="639"/>
                  </a:lnTo>
                  <a:lnTo>
                    <a:pt x="504" y="640"/>
                  </a:lnTo>
                  <a:lnTo>
                    <a:pt x="507" y="641"/>
                  </a:lnTo>
                  <a:lnTo>
                    <a:pt x="509" y="641"/>
                  </a:lnTo>
                  <a:lnTo>
                    <a:pt x="511" y="642"/>
                  </a:lnTo>
                  <a:lnTo>
                    <a:pt x="513" y="642"/>
                  </a:lnTo>
                  <a:lnTo>
                    <a:pt x="514" y="642"/>
                  </a:lnTo>
                  <a:lnTo>
                    <a:pt x="515" y="642"/>
                  </a:lnTo>
                  <a:lnTo>
                    <a:pt x="514" y="642"/>
                  </a:lnTo>
                  <a:lnTo>
                    <a:pt x="514" y="641"/>
                  </a:lnTo>
                  <a:lnTo>
                    <a:pt x="513" y="640"/>
                  </a:lnTo>
                  <a:lnTo>
                    <a:pt x="512" y="638"/>
                  </a:lnTo>
                  <a:lnTo>
                    <a:pt x="511" y="635"/>
                  </a:lnTo>
                  <a:lnTo>
                    <a:pt x="509" y="632"/>
                  </a:lnTo>
                  <a:lnTo>
                    <a:pt x="507" y="629"/>
                  </a:lnTo>
                  <a:lnTo>
                    <a:pt x="504" y="625"/>
                  </a:lnTo>
                  <a:lnTo>
                    <a:pt x="502" y="620"/>
                  </a:lnTo>
                  <a:lnTo>
                    <a:pt x="499" y="615"/>
                  </a:lnTo>
                  <a:lnTo>
                    <a:pt x="495" y="609"/>
                  </a:lnTo>
                  <a:lnTo>
                    <a:pt x="492" y="603"/>
                  </a:lnTo>
                  <a:lnTo>
                    <a:pt x="488" y="596"/>
                  </a:lnTo>
                  <a:lnTo>
                    <a:pt x="483" y="589"/>
                  </a:lnTo>
                  <a:lnTo>
                    <a:pt x="479" y="581"/>
                  </a:lnTo>
                  <a:lnTo>
                    <a:pt x="474" y="572"/>
                  </a:lnTo>
                  <a:lnTo>
                    <a:pt x="469" y="564"/>
                  </a:lnTo>
                  <a:lnTo>
                    <a:pt x="464" y="556"/>
                  </a:lnTo>
                  <a:lnTo>
                    <a:pt x="460" y="548"/>
                  </a:lnTo>
                  <a:lnTo>
                    <a:pt x="456" y="542"/>
                  </a:lnTo>
                  <a:lnTo>
                    <a:pt x="453" y="535"/>
                  </a:lnTo>
                  <a:lnTo>
                    <a:pt x="449" y="530"/>
                  </a:lnTo>
                  <a:lnTo>
                    <a:pt x="446" y="524"/>
                  </a:lnTo>
                  <a:lnTo>
                    <a:pt x="444" y="520"/>
                  </a:lnTo>
                  <a:lnTo>
                    <a:pt x="441" y="516"/>
                  </a:lnTo>
                  <a:lnTo>
                    <a:pt x="439" y="512"/>
                  </a:lnTo>
                  <a:lnTo>
                    <a:pt x="437" y="509"/>
                  </a:lnTo>
                  <a:lnTo>
                    <a:pt x="436" y="507"/>
                  </a:lnTo>
                  <a:lnTo>
                    <a:pt x="435" y="505"/>
                  </a:lnTo>
                  <a:lnTo>
                    <a:pt x="434" y="503"/>
                  </a:lnTo>
                  <a:lnTo>
                    <a:pt x="434" y="502"/>
                  </a:lnTo>
                  <a:lnTo>
                    <a:pt x="433" y="502"/>
                  </a:lnTo>
                  <a:lnTo>
                    <a:pt x="434" y="502"/>
                  </a:lnTo>
                  <a:lnTo>
                    <a:pt x="434" y="501"/>
                  </a:lnTo>
                  <a:lnTo>
                    <a:pt x="435" y="499"/>
                  </a:lnTo>
                  <a:lnTo>
                    <a:pt x="436" y="497"/>
                  </a:lnTo>
                  <a:lnTo>
                    <a:pt x="438" y="494"/>
                  </a:lnTo>
                  <a:lnTo>
                    <a:pt x="440" y="491"/>
                  </a:lnTo>
                  <a:lnTo>
                    <a:pt x="442" y="487"/>
                  </a:lnTo>
                  <a:lnTo>
                    <a:pt x="445" y="482"/>
                  </a:lnTo>
                  <a:lnTo>
                    <a:pt x="448" y="477"/>
                  </a:lnTo>
                  <a:lnTo>
                    <a:pt x="451" y="471"/>
                  </a:lnTo>
                  <a:lnTo>
                    <a:pt x="455" y="465"/>
                  </a:lnTo>
                  <a:lnTo>
                    <a:pt x="459" y="458"/>
                  </a:lnTo>
                  <a:lnTo>
                    <a:pt x="464" y="450"/>
                  </a:lnTo>
                  <a:lnTo>
                    <a:pt x="468" y="442"/>
                  </a:lnTo>
                  <a:lnTo>
                    <a:pt x="474" y="433"/>
                  </a:lnTo>
                  <a:lnTo>
                    <a:pt x="479" y="423"/>
                  </a:lnTo>
                  <a:lnTo>
                    <a:pt x="485" y="414"/>
                  </a:lnTo>
                  <a:lnTo>
                    <a:pt x="490" y="405"/>
                  </a:lnTo>
                  <a:lnTo>
                    <a:pt x="495" y="397"/>
                  </a:lnTo>
                  <a:lnTo>
                    <a:pt x="499" y="389"/>
                  </a:lnTo>
                  <a:lnTo>
                    <a:pt x="503" y="382"/>
                  </a:lnTo>
                  <a:lnTo>
                    <a:pt x="507" y="375"/>
                  </a:lnTo>
                  <a:lnTo>
                    <a:pt x="510" y="370"/>
                  </a:lnTo>
                  <a:lnTo>
                    <a:pt x="513" y="364"/>
                  </a:lnTo>
                  <a:lnTo>
                    <a:pt x="516" y="360"/>
                  </a:lnTo>
                  <a:lnTo>
                    <a:pt x="518" y="356"/>
                  </a:lnTo>
                  <a:lnTo>
                    <a:pt x="520" y="352"/>
                  </a:lnTo>
                  <a:lnTo>
                    <a:pt x="522" y="350"/>
                  </a:lnTo>
                  <a:lnTo>
                    <a:pt x="523" y="347"/>
                  </a:lnTo>
                  <a:lnTo>
                    <a:pt x="524" y="346"/>
                  </a:lnTo>
                  <a:lnTo>
                    <a:pt x="525" y="345"/>
                  </a:lnTo>
                  <a:lnTo>
                    <a:pt x="524" y="345"/>
                  </a:lnTo>
                  <a:lnTo>
                    <a:pt x="524" y="344"/>
                  </a:lnTo>
                  <a:lnTo>
                    <a:pt x="523" y="344"/>
                  </a:lnTo>
                  <a:lnTo>
                    <a:pt x="522" y="343"/>
                  </a:lnTo>
                  <a:lnTo>
                    <a:pt x="520" y="343"/>
                  </a:lnTo>
                  <a:lnTo>
                    <a:pt x="518" y="342"/>
                  </a:lnTo>
                  <a:lnTo>
                    <a:pt x="517" y="341"/>
                  </a:lnTo>
                  <a:lnTo>
                    <a:pt x="514" y="340"/>
                  </a:lnTo>
                  <a:lnTo>
                    <a:pt x="512" y="339"/>
                  </a:lnTo>
                  <a:lnTo>
                    <a:pt x="509" y="338"/>
                  </a:lnTo>
                  <a:lnTo>
                    <a:pt x="506" y="337"/>
                  </a:lnTo>
                  <a:lnTo>
                    <a:pt x="503" y="335"/>
                  </a:lnTo>
                  <a:lnTo>
                    <a:pt x="499" y="334"/>
                  </a:lnTo>
                  <a:lnTo>
                    <a:pt x="496" y="332"/>
                  </a:lnTo>
                  <a:lnTo>
                    <a:pt x="492" y="331"/>
                  </a:lnTo>
                  <a:lnTo>
                    <a:pt x="488" y="329"/>
                  </a:lnTo>
                  <a:lnTo>
                    <a:pt x="484" y="327"/>
                  </a:lnTo>
                  <a:lnTo>
                    <a:pt x="480" y="325"/>
                  </a:lnTo>
                  <a:lnTo>
                    <a:pt x="476" y="323"/>
                  </a:lnTo>
                  <a:lnTo>
                    <a:pt x="472" y="320"/>
                  </a:lnTo>
                  <a:lnTo>
                    <a:pt x="468" y="318"/>
                  </a:lnTo>
                  <a:lnTo>
                    <a:pt x="464" y="316"/>
                  </a:lnTo>
                  <a:lnTo>
                    <a:pt x="461" y="313"/>
                  </a:lnTo>
                  <a:lnTo>
                    <a:pt x="457" y="311"/>
                  </a:lnTo>
                  <a:lnTo>
                    <a:pt x="453" y="308"/>
                  </a:lnTo>
                  <a:lnTo>
                    <a:pt x="450" y="305"/>
                  </a:lnTo>
                  <a:lnTo>
                    <a:pt x="447" y="302"/>
                  </a:lnTo>
                  <a:lnTo>
                    <a:pt x="443" y="299"/>
                  </a:lnTo>
                  <a:lnTo>
                    <a:pt x="440" y="296"/>
                  </a:lnTo>
                  <a:lnTo>
                    <a:pt x="437" y="293"/>
                  </a:lnTo>
                  <a:lnTo>
                    <a:pt x="433" y="289"/>
                  </a:lnTo>
                  <a:lnTo>
                    <a:pt x="430" y="286"/>
                  </a:lnTo>
                  <a:lnTo>
                    <a:pt x="427" y="283"/>
                  </a:lnTo>
                  <a:lnTo>
                    <a:pt x="424" y="279"/>
                  </a:lnTo>
                  <a:lnTo>
                    <a:pt x="421" y="276"/>
                  </a:lnTo>
                  <a:lnTo>
                    <a:pt x="418" y="272"/>
                  </a:lnTo>
                  <a:lnTo>
                    <a:pt x="416" y="269"/>
                  </a:lnTo>
                  <a:lnTo>
                    <a:pt x="413" y="265"/>
                  </a:lnTo>
                  <a:lnTo>
                    <a:pt x="410" y="262"/>
                  </a:lnTo>
                  <a:lnTo>
                    <a:pt x="408" y="258"/>
                  </a:lnTo>
                  <a:lnTo>
                    <a:pt x="405" y="255"/>
                  </a:lnTo>
                  <a:lnTo>
                    <a:pt x="403" y="251"/>
                  </a:lnTo>
                  <a:lnTo>
                    <a:pt x="400" y="248"/>
                  </a:lnTo>
                  <a:lnTo>
                    <a:pt x="398" y="244"/>
                  </a:lnTo>
                  <a:lnTo>
                    <a:pt x="396" y="241"/>
                  </a:lnTo>
                  <a:lnTo>
                    <a:pt x="393" y="237"/>
                  </a:lnTo>
                  <a:lnTo>
                    <a:pt x="391" y="234"/>
                  </a:lnTo>
                  <a:lnTo>
                    <a:pt x="389" y="230"/>
                  </a:lnTo>
                  <a:lnTo>
                    <a:pt x="387" y="226"/>
                  </a:lnTo>
                  <a:lnTo>
                    <a:pt x="385" y="222"/>
                  </a:lnTo>
                  <a:lnTo>
                    <a:pt x="384" y="218"/>
                  </a:lnTo>
                  <a:lnTo>
                    <a:pt x="382" y="214"/>
                  </a:lnTo>
                  <a:lnTo>
                    <a:pt x="380" y="210"/>
                  </a:lnTo>
                  <a:lnTo>
                    <a:pt x="379" y="206"/>
                  </a:lnTo>
                  <a:lnTo>
                    <a:pt x="378" y="202"/>
                  </a:lnTo>
                  <a:lnTo>
                    <a:pt x="376" y="198"/>
                  </a:lnTo>
                  <a:lnTo>
                    <a:pt x="375" y="194"/>
                  </a:lnTo>
                  <a:lnTo>
                    <a:pt x="374" y="189"/>
                  </a:lnTo>
                  <a:lnTo>
                    <a:pt x="373" y="185"/>
                  </a:lnTo>
                  <a:lnTo>
                    <a:pt x="372" y="180"/>
                  </a:lnTo>
                  <a:lnTo>
                    <a:pt x="371" y="175"/>
                  </a:lnTo>
                  <a:lnTo>
                    <a:pt x="371" y="171"/>
                  </a:lnTo>
                  <a:lnTo>
                    <a:pt x="370" y="166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noFill/>
              <a:prstDash val="solid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marL="0" marR="0" lvl="0" indent="0" defTabSz="72474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75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1" name="Freeform 13"/>
            <p:cNvSpPr>
              <a:spLocks noChangeAspect="1"/>
            </p:cNvSpPr>
            <p:nvPr>
              <p:custDataLst>
                <p:tags r:id="rId3"/>
              </p:custDataLst>
            </p:nvPr>
          </p:nvSpPr>
          <p:spPr bwMode="auto">
            <a:xfrm>
              <a:off x="6766490" y="5204206"/>
              <a:ext cx="1466384" cy="1166378"/>
            </a:xfrm>
            <a:custGeom>
              <a:avLst/>
              <a:gdLst>
                <a:gd name="T0" fmla="*/ 139 w 642"/>
                <a:gd name="T1" fmla="*/ 159 h 527"/>
                <a:gd name="T2" fmla="*/ 128 w 642"/>
                <a:gd name="T3" fmla="*/ 160 h 527"/>
                <a:gd name="T4" fmla="*/ 127 w 642"/>
                <a:gd name="T5" fmla="*/ 158 h 527"/>
                <a:gd name="T6" fmla="*/ 127 w 642"/>
                <a:gd name="T7" fmla="*/ 143 h 527"/>
                <a:gd name="T8" fmla="*/ 127 w 642"/>
                <a:gd name="T9" fmla="*/ 115 h 527"/>
                <a:gd name="T10" fmla="*/ 127 w 642"/>
                <a:gd name="T11" fmla="*/ 95 h 527"/>
                <a:gd name="T12" fmla="*/ 127 w 642"/>
                <a:gd name="T13" fmla="*/ 88 h 527"/>
                <a:gd name="T14" fmla="*/ 115 w 642"/>
                <a:gd name="T15" fmla="*/ 109 h 527"/>
                <a:gd name="T16" fmla="*/ 78 w 642"/>
                <a:gd name="T17" fmla="*/ 172 h 527"/>
                <a:gd name="T18" fmla="*/ 30 w 642"/>
                <a:gd name="T19" fmla="*/ 255 h 527"/>
                <a:gd name="T20" fmla="*/ 4 w 642"/>
                <a:gd name="T21" fmla="*/ 300 h 527"/>
                <a:gd name="T22" fmla="*/ 2 w 642"/>
                <a:gd name="T23" fmla="*/ 311 h 527"/>
                <a:gd name="T24" fmla="*/ 25 w 642"/>
                <a:gd name="T25" fmla="*/ 350 h 527"/>
                <a:gd name="T26" fmla="*/ 71 w 642"/>
                <a:gd name="T27" fmla="*/ 430 h 527"/>
                <a:gd name="T28" fmla="*/ 111 w 642"/>
                <a:gd name="T29" fmla="*/ 499 h 527"/>
                <a:gd name="T30" fmla="*/ 127 w 642"/>
                <a:gd name="T31" fmla="*/ 526 h 527"/>
                <a:gd name="T32" fmla="*/ 127 w 642"/>
                <a:gd name="T33" fmla="*/ 521 h 527"/>
                <a:gd name="T34" fmla="*/ 127 w 642"/>
                <a:gd name="T35" fmla="*/ 502 h 527"/>
                <a:gd name="T36" fmla="*/ 127 w 642"/>
                <a:gd name="T37" fmla="*/ 473 h 527"/>
                <a:gd name="T38" fmla="*/ 127 w 642"/>
                <a:gd name="T39" fmla="*/ 456 h 527"/>
                <a:gd name="T40" fmla="*/ 128 w 642"/>
                <a:gd name="T41" fmla="*/ 452 h 527"/>
                <a:gd name="T42" fmla="*/ 143 w 642"/>
                <a:gd name="T43" fmla="*/ 452 h 527"/>
                <a:gd name="T44" fmla="*/ 178 w 642"/>
                <a:gd name="T45" fmla="*/ 450 h 527"/>
                <a:gd name="T46" fmla="*/ 228 w 642"/>
                <a:gd name="T47" fmla="*/ 443 h 527"/>
                <a:gd name="T48" fmla="*/ 288 w 642"/>
                <a:gd name="T49" fmla="*/ 426 h 527"/>
                <a:gd name="T50" fmla="*/ 353 w 642"/>
                <a:gd name="T51" fmla="*/ 400 h 527"/>
                <a:gd name="T52" fmla="*/ 410 w 642"/>
                <a:gd name="T53" fmla="*/ 369 h 527"/>
                <a:gd name="T54" fmla="*/ 459 w 642"/>
                <a:gd name="T55" fmla="*/ 332 h 527"/>
                <a:gd name="T56" fmla="*/ 503 w 642"/>
                <a:gd name="T57" fmla="*/ 292 h 527"/>
                <a:gd name="T58" fmla="*/ 540 w 642"/>
                <a:gd name="T59" fmla="*/ 249 h 527"/>
                <a:gd name="T60" fmla="*/ 572 w 642"/>
                <a:gd name="T61" fmla="*/ 202 h 527"/>
                <a:gd name="T62" fmla="*/ 598 w 642"/>
                <a:gd name="T63" fmla="*/ 152 h 527"/>
                <a:gd name="T64" fmla="*/ 618 w 642"/>
                <a:gd name="T65" fmla="*/ 102 h 527"/>
                <a:gd name="T66" fmla="*/ 631 w 642"/>
                <a:gd name="T67" fmla="*/ 62 h 527"/>
                <a:gd name="T68" fmla="*/ 637 w 642"/>
                <a:gd name="T69" fmla="*/ 31 h 527"/>
                <a:gd name="T70" fmla="*/ 640 w 642"/>
                <a:gd name="T71" fmla="*/ 14 h 527"/>
                <a:gd name="T72" fmla="*/ 640 w 642"/>
                <a:gd name="T73" fmla="*/ 11 h 527"/>
                <a:gd name="T74" fmla="*/ 618 w 642"/>
                <a:gd name="T75" fmla="*/ 23 h 527"/>
                <a:gd name="T76" fmla="*/ 571 w 642"/>
                <a:gd name="T77" fmla="*/ 51 h 527"/>
                <a:gd name="T78" fmla="*/ 523 w 642"/>
                <a:gd name="T79" fmla="*/ 79 h 527"/>
                <a:gd name="T80" fmla="*/ 502 w 642"/>
                <a:gd name="T81" fmla="*/ 91 h 527"/>
                <a:gd name="T82" fmla="*/ 493 w 642"/>
                <a:gd name="T83" fmla="*/ 87 h 527"/>
                <a:gd name="T84" fmla="*/ 456 w 642"/>
                <a:gd name="T85" fmla="*/ 66 h 527"/>
                <a:gd name="T86" fmla="*/ 395 w 642"/>
                <a:gd name="T87" fmla="*/ 31 h 527"/>
                <a:gd name="T88" fmla="*/ 354 w 642"/>
                <a:gd name="T89" fmla="*/ 7 h 527"/>
                <a:gd name="T90" fmla="*/ 343 w 642"/>
                <a:gd name="T91" fmla="*/ 1 h 527"/>
                <a:gd name="T92" fmla="*/ 341 w 642"/>
                <a:gd name="T93" fmla="*/ 7 h 527"/>
                <a:gd name="T94" fmla="*/ 334 w 642"/>
                <a:gd name="T95" fmla="*/ 25 h 527"/>
                <a:gd name="T96" fmla="*/ 323 w 642"/>
                <a:gd name="T97" fmla="*/ 50 h 527"/>
                <a:gd name="T98" fmla="*/ 305 w 642"/>
                <a:gd name="T99" fmla="*/ 75 h 527"/>
                <a:gd name="T100" fmla="*/ 281 w 642"/>
                <a:gd name="T101" fmla="*/ 100 h 527"/>
                <a:gd name="T102" fmla="*/ 252 w 642"/>
                <a:gd name="T103" fmla="*/ 122 h 527"/>
                <a:gd name="T104" fmla="*/ 219 w 642"/>
                <a:gd name="T105" fmla="*/ 140 h 527"/>
                <a:gd name="T106" fmla="*/ 187 w 642"/>
                <a:gd name="T107" fmla="*/ 152 h 527"/>
                <a:gd name="T108" fmla="*/ 158 w 642"/>
                <a:gd name="T109" fmla="*/ 157 h 5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42"/>
                <a:gd name="T166" fmla="*/ 0 h 527"/>
                <a:gd name="T167" fmla="*/ 642 w 642"/>
                <a:gd name="T168" fmla="*/ 527 h 5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42" h="527">
                  <a:moveTo>
                    <a:pt x="158" y="157"/>
                  </a:moveTo>
                  <a:lnTo>
                    <a:pt x="154" y="158"/>
                  </a:lnTo>
                  <a:lnTo>
                    <a:pt x="151" y="158"/>
                  </a:lnTo>
                  <a:lnTo>
                    <a:pt x="147" y="158"/>
                  </a:lnTo>
                  <a:lnTo>
                    <a:pt x="144" y="158"/>
                  </a:lnTo>
                  <a:lnTo>
                    <a:pt x="141" y="159"/>
                  </a:lnTo>
                  <a:lnTo>
                    <a:pt x="139" y="159"/>
                  </a:lnTo>
                  <a:lnTo>
                    <a:pt x="137" y="159"/>
                  </a:lnTo>
                  <a:lnTo>
                    <a:pt x="135" y="159"/>
                  </a:lnTo>
                  <a:lnTo>
                    <a:pt x="133" y="159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29" y="160"/>
                  </a:lnTo>
                  <a:lnTo>
                    <a:pt x="128" y="160"/>
                  </a:lnTo>
                  <a:lnTo>
                    <a:pt x="127" y="160"/>
                  </a:lnTo>
                  <a:lnTo>
                    <a:pt x="127" y="159"/>
                  </a:lnTo>
                  <a:lnTo>
                    <a:pt x="127" y="158"/>
                  </a:lnTo>
                  <a:lnTo>
                    <a:pt x="127" y="156"/>
                  </a:lnTo>
                  <a:lnTo>
                    <a:pt x="127" y="155"/>
                  </a:lnTo>
                  <a:lnTo>
                    <a:pt x="127" y="153"/>
                  </a:lnTo>
                  <a:lnTo>
                    <a:pt x="127" y="151"/>
                  </a:lnTo>
                  <a:lnTo>
                    <a:pt x="127" y="148"/>
                  </a:lnTo>
                  <a:lnTo>
                    <a:pt x="127" y="146"/>
                  </a:lnTo>
                  <a:lnTo>
                    <a:pt x="127" y="143"/>
                  </a:lnTo>
                  <a:lnTo>
                    <a:pt x="127" y="140"/>
                  </a:lnTo>
                  <a:lnTo>
                    <a:pt x="127" y="136"/>
                  </a:lnTo>
                  <a:lnTo>
                    <a:pt x="127" y="132"/>
                  </a:lnTo>
                  <a:lnTo>
                    <a:pt x="127" y="128"/>
                  </a:lnTo>
                  <a:lnTo>
                    <a:pt x="127" y="124"/>
                  </a:lnTo>
                  <a:lnTo>
                    <a:pt x="127" y="119"/>
                  </a:lnTo>
                  <a:lnTo>
                    <a:pt x="127" y="115"/>
                  </a:lnTo>
                  <a:lnTo>
                    <a:pt x="127" y="112"/>
                  </a:lnTo>
                  <a:lnTo>
                    <a:pt x="127" y="108"/>
                  </a:lnTo>
                  <a:lnTo>
                    <a:pt x="127" y="105"/>
                  </a:lnTo>
                  <a:lnTo>
                    <a:pt x="127" y="102"/>
                  </a:lnTo>
                  <a:lnTo>
                    <a:pt x="127" y="99"/>
                  </a:lnTo>
                  <a:lnTo>
                    <a:pt x="127" y="97"/>
                  </a:lnTo>
                  <a:lnTo>
                    <a:pt x="127" y="95"/>
                  </a:lnTo>
                  <a:lnTo>
                    <a:pt x="127" y="93"/>
                  </a:lnTo>
                  <a:lnTo>
                    <a:pt x="127" y="91"/>
                  </a:lnTo>
                  <a:lnTo>
                    <a:pt x="127" y="90"/>
                  </a:lnTo>
                  <a:lnTo>
                    <a:pt x="127" y="89"/>
                  </a:lnTo>
                  <a:lnTo>
                    <a:pt x="127" y="88"/>
                  </a:lnTo>
                  <a:lnTo>
                    <a:pt x="126" y="89"/>
                  </a:lnTo>
                  <a:lnTo>
                    <a:pt x="125" y="92"/>
                  </a:lnTo>
                  <a:lnTo>
                    <a:pt x="123" y="95"/>
                  </a:lnTo>
                  <a:lnTo>
                    <a:pt x="121" y="98"/>
                  </a:lnTo>
                  <a:lnTo>
                    <a:pt x="118" y="103"/>
                  </a:lnTo>
                  <a:lnTo>
                    <a:pt x="115" y="109"/>
                  </a:lnTo>
                  <a:lnTo>
                    <a:pt x="111" y="115"/>
                  </a:lnTo>
                  <a:lnTo>
                    <a:pt x="107" y="122"/>
                  </a:lnTo>
                  <a:lnTo>
                    <a:pt x="102" y="131"/>
                  </a:lnTo>
                  <a:lnTo>
                    <a:pt x="97" y="140"/>
                  </a:lnTo>
                  <a:lnTo>
                    <a:pt x="91" y="149"/>
                  </a:lnTo>
                  <a:lnTo>
                    <a:pt x="85" y="160"/>
                  </a:lnTo>
                  <a:lnTo>
                    <a:pt x="78" y="172"/>
                  </a:lnTo>
                  <a:lnTo>
                    <a:pt x="71" y="184"/>
                  </a:lnTo>
                  <a:lnTo>
                    <a:pt x="63" y="197"/>
                  </a:lnTo>
                  <a:lnTo>
                    <a:pt x="56" y="211"/>
                  </a:lnTo>
                  <a:lnTo>
                    <a:pt x="48" y="223"/>
                  </a:lnTo>
                  <a:lnTo>
                    <a:pt x="42" y="235"/>
                  </a:lnTo>
                  <a:lnTo>
                    <a:pt x="36" y="245"/>
                  </a:lnTo>
                  <a:lnTo>
                    <a:pt x="30" y="255"/>
                  </a:lnTo>
                  <a:lnTo>
                    <a:pt x="25" y="264"/>
                  </a:lnTo>
                  <a:lnTo>
                    <a:pt x="20" y="272"/>
                  </a:lnTo>
                  <a:lnTo>
                    <a:pt x="16" y="280"/>
                  </a:lnTo>
                  <a:lnTo>
                    <a:pt x="12" y="286"/>
                  </a:lnTo>
                  <a:lnTo>
                    <a:pt x="9" y="292"/>
                  </a:lnTo>
                  <a:lnTo>
                    <a:pt x="6" y="296"/>
                  </a:lnTo>
                  <a:lnTo>
                    <a:pt x="4" y="300"/>
                  </a:lnTo>
                  <a:lnTo>
                    <a:pt x="2" y="303"/>
                  </a:lnTo>
                  <a:lnTo>
                    <a:pt x="1" y="305"/>
                  </a:lnTo>
                  <a:lnTo>
                    <a:pt x="0" y="307"/>
                  </a:lnTo>
                  <a:lnTo>
                    <a:pt x="0" y="308"/>
                  </a:lnTo>
                  <a:lnTo>
                    <a:pt x="1" y="309"/>
                  </a:lnTo>
                  <a:lnTo>
                    <a:pt x="2" y="311"/>
                  </a:lnTo>
                  <a:lnTo>
                    <a:pt x="4" y="314"/>
                  </a:lnTo>
                  <a:lnTo>
                    <a:pt x="6" y="318"/>
                  </a:lnTo>
                  <a:lnTo>
                    <a:pt x="9" y="323"/>
                  </a:lnTo>
                  <a:lnTo>
                    <a:pt x="12" y="328"/>
                  </a:lnTo>
                  <a:lnTo>
                    <a:pt x="16" y="335"/>
                  </a:lnTo>
                  <a:lnTo>
                    <a:pt x="20" y="342"/>
                  </a:lnTo>
                  <a:lnTo>
                    <a:pt x="25" y="350"/>
                  </a:lnTo>
                  <a:lnTo>
                    <a:pt x="30" y="359"/>
                  </a:lnTo>
                  <a:lnTo>
                    <a:pt x="36" y="369"/>
                  </a:lnTo>
                  <a:lnTo>
                    <a:pt x="42" y="380"/>
                  </a:lnTo>
                  <a:lnTo>
                    <a:pt x="48" y="391"/>
                  </a:lnTo>
                  <a:lnTo>
                    <a:pt x="56" y="404"/>
                  </a:lnTo>
                  <a:lnTo>
                    <a:pt x="63" y="417"/>
                  </a:lnTo>
                  <a:lnTo>
                    <a:pt x="71" y="430"/>
                  </a:lnTo>
                  <a:lnTo>
                    <a:pt x="78" y="443"/>
                  </a:lnTo>
                  <a:lnTo>
                    <a:pt x="85" y="454"/>
                  </a:lnTo>
                  <a:lnTo>
                    <a:pt x="91" y="465"/>
                  </a:lnTo>
                  <a:lnTo>
                    <a:pt x="97" y="475"/>
                  </a:lnTo>
                  <a:lnTo>
                    <a:pt x="102" y="484"/>
                  </a:lnTo>
                  <a:lnTo>
                    <a:pt x="107" y="492"/>
                  </a:lnTo>
                  <a:lnTo>
                    <a:pt x="111" y="499"/>
                  </a:lnTo>
                  <a:lnTo>
                    <a:pt x="115" y="505"/>
                  </a:lnTo>
                  <a:lnTo>
                    <a:pt x="118" y="511"/>
                  </a:lnTo>
                  <a:lnTo>
                    <a:pt x="121" y="516"/>
                  </a:lnTo>
                  <a:lnTo>
                    <a:pt x="123" y="520"/>
                  </a:lnTo>
                  <a:lnTo>
                    <a:pt x="125" y="523"/>
                  </a:lnTo>
                  <a:lnTo>
                    <a:pt x="126" y="525"/>
                  </a:lnTo>
                  <a:lnTo>
                    <a:pt x="127" y="526"/>
                  </a:lnTo>
                  <a:lnTo>
                    <a:pt x="127" y="525"/>
                  </a:lnTo>
                  <a:lnTo>
                    <a:pt x="127" y="524"/>
                  </a:lnTo>
                  <a:lnTo>
                    <a:pt x="127" y="523"/>
                  </a:lnTo>
                  <a:lnTo>
                    <a:pt x="127" y="521"/>
                  </a:lnTo>
                  <a:lnTo>
                    <a:pt x="127" y="519"/>
                  </a:lnTo>
                  <a:lnTo>
                    <a:pt x="127" y="517"/>
                  </a:lnTo>
                  <a:lnTo>
                    <a:pt x="127" y="515"/>
                  </a:lnTo>
                  <a:lnTo>
                    <a:pt x="127" y="512"/>
                  </a:lnTo>
                  <a:lnTo>
                    <a:pt x="127" y="509"/>
                  </a:lnTo>
                  <a:lnTo>
                    <a:pt x="127" y="506"/>
                  </a:lnTo>
                  <a:lnTo>
                    <a:pt x="127" y="502"/>
                  </a:lnTo>
                  <a:lnTo>
                    <a:pt x="127" y="498"/>
                  </a:lnTo>
                  <a:lnTo>
                    <a:pt x="127" y="494"/>
                  </a:lnTo>
                  <a:lnTo>
                    <a:pt x="127" y="489"/>
                  </a:lnTo>
                  <a:lnTo>
                    <a:pt x="127" y="485"/>
                  </a:lnTo>
                  <a:lnTo>
                    <a:pt x="127" y="481"/>
                  </a:lnTo>
                  <a:lnTo>
                    <a:pt x="127" y="477"/>
                  </a:lnTo>
                  <a:lnTo>
                    <a:pt x="127" y="473"/>
                  </a:lnTo>
                  <a:lnTo>
                    <a:pt x="127" y="470"/>
                  </a:lnTo>
                  <a:lnTo>
                    <a:pt x="127" y="467"/>
                  </a:lnTo>
                  <a:lnTo>
                    <a:pt x="127" y="464"/>
                  </a:lnTo>
                  <a:lnTo>
                    <a:pt x="127" y="462"/>
                  </a:lnTo>
                  <a:lnTo>
                    <a:pt x="127" y="459"/>
                  </a:lnTo>
                  <a:lnTo>
                    <a:pt x="127" y="458"/>
                  </a:lnTo>
                  <a:lnTo>
                    <a:pt x="127" y="456"/>
                  </a:lnTo>
                  <a:lnTo>
                    <a:pt x="127" y="455"/>
                  </a:lnTo>
                  <a:lnTo>
                    <a:pt x="127" y="454"/>
                  </a:lnTo>
                  <a:lnTo>
                    <a:pt x="127" y="453"/>
                  </a:lnTo>
                  <a:lnTo>
                    <a:pt x="127" y="452"/>
                  </a:lnTo>
                  <a:lnTo>
                    <a:pt x="128" y="452"/>
                  </a:lnTo>
                  <a:lnTo>
                    <a:pt x="129" y="452"/>
                  </a:lnTo>
                  <a:lnTo>
                    <a:pt x="130" y="452"/>
                  </a:lnTo>
                  <a:lnTo>
                    <a:pt x="132" y="452"/>
                  </a:lnTo>
                  <a:lnTo>
                    <a:pt x="134" y="452"/>
                  </a:lnTo>
                  <a:lnTo>
                    <a:pt x="137" y="452"/>
                  </a:lnTo>
                  <a:lnTo>
                    <a:pt x="140" y="452"/>
                  </a:lnTo>
                  <a:lnTo>
                    <a:pt x="143" y="452"/>
                  </a:lnTo>
                  <a:lnTo>
                    <a:pt x="147" y="451"/>
                  </a:lnTo>
                  <a:lnTo>
                    <a:pt x="151" y="451"/>
                  </a:lnTo>
                  <a:lnTo>
                    <a:pt x="156" y="451"/>
                  </a:lnTo>
                  <a:lnTo>
                    <a:pt x="161" y="451"/>
                  </a:lnTo>
                  <a:lnTo>
                    <a:pt x="166" y="450"/>
                  </a:lnTo>
                  <a:lnTo>
                    <a:pt x="172" y="450"/>
                  </a:lnTo>
                  <a:lnTo>
                    <a:pt x="178" y="450"/>
                  </a:lnTo>
                  <a:lnTo>
                    <a:pt x="185" y="449"/>
                  </a:lnTo>
                  <a:lnTo>
                    <a:pt x="191" y="449"/>
                  </a:lnTo>
                  <a:lnTo>
                    <a:pt x="198" y="448"/>
                  </a:lnTo>
                  <a:lnTo>
                    <a:pt x="205" y="447"/>
                  </a:lnTo>
                  <a:lnTo>
                    <a:pt x="213" y="446"/>
                  </a:lnTo>
                  <a:lnTo>
                    <a:pt x="220" y="444"/>
                  </a:lnTo>
                  <a:lnTo>
                    <a:pt x="228" y="443"/>
                  </a:lnTo>
                  <a:lnTo>
                    <a:pt x="236" y="441"/>
                  </a:lnTo>
                  <a:lnTo>
                    <a:pt x="244" y="439"/>
                  </a:lnTo>
                  <a:lnTo>
                    <a:pt x="252" y="437"/>
                  </a:lnTo>
                  <a:lnTo>
                    <a:pt x="261" y="434"/>
                  </a:lnTo>
                  <a:lnTo>
                    <a:pt x="270" y="432"/>
                  </a:lnTo>
                  <a:lnTo>
                    <a:pt x="279" y="429"/>
                  </a:lnTo>
                  <a:lnTo>
                    <a:pt x="288" y="426"/>
                  </a:lnTo>
                  <a:lnTo>
                    <a:pt x="297" y="423"/>
                  </a:lnTo>
                  <a:lnTo>
                    <a:pt x="307" y="419"/>
                  </a:lnTo>
                  <a:lnTo>
                    <a:pt x="316" y="416"/>
                  </a:lnTo>
                  <a:lnTo>
                    <a:pt x="325" y="412"/>
                  </a:lnTo>
                  <a:lnTo>
                    <a:pt x="335" y="408"/>
                  </a:lnTo>
                  <a:lnTo>
                    <a:pt x="344" y="404"/>
                  </a:lnTo>
                  <a:lnTo>
                    <a:pt x="353" y="400"/>
                  </a:lnTo>
                  <a:lnTo>
                    <a:pt x="361" y="396"/>
                  </a:lnTo>
                  <a:lnTo>
                    <a:pt x="370" y="392"/>
                  </a:lnTo>
                  <a:lnTo>
                    <a:pt x="378" y="388"/>
                  </a:lnTo>
                  <a:lnTo>
                    <a:pt x="386" y="383"/>
                  </a:lnTo>
                  <a:lnTo>
                    <a:pt x="394" y="379"/>
                  </a:lnTo>
                  <a:lnTo>
                    <a:pt x="402" y="374"/>
                  </a:lnTo>
                  <a:lnTo>
                    <a:pt x="410" y="369"/>
                  </a:lnTo>
                  <a:lnTo>
                    <a:pt x="418" y="364"/>
                  </a:lnTo>
                  <a:lnTo>
                    <a:pt x="425" y="359"/>
                  </a:lnTo>
                  <a:lnTo>
                    <a:pt x="432" y="354"/>
                  </a:lnTo>
                  <a:lnTo>
                    <a:pt x="439" y="349"/>
                  </a:lnTo>
                  <a:lnTo>
                    <a:pt x="446" y="343"/>
                  </a:lnTo>
                  <a:lnTo>
                    <a:pt x="453" y="338"/>
                  </a:lnTo>
                  <a:lnTo>
                    <a:pt x="459" y="332"/>
                  </a:lnTo>
                  <a:lnTo>
                    <a:pt x="466" y="327"/>
                  </a:lnTo>
                  <a:lnTo>
                    <a:pt x="472" y="321"/>
                  </a:lnTo>
                  <a:lnTo>
                    <a:pt x="479" y="316"/>
                  </a:lnTo>
                  <a:lnTo>
                    <a:pt x="485" y="310"/>
                  </a:lnTo>
                  <a:lnTo>
                    <a:pt x="491" y="304"/>
                  </a:lnTo>
                  <a:lnTo>
                    <a:pt x="497" y="298"/>
                  </a:lnTo>
                  <a:lnTo>
                    <a:pt x="503" y="292"/>
                  </a:lnTo>
                  <a:lnTo>
                    <a:pt x="508" y="286"/>
                  </a:lnTo>
                  <a:lnTo>
                    <a:pt x="514" y="280"/>
                  </a:lnTo>
                  <a:lnTo>
                    <a:pt x="519" y="274"/>
                  </a:lnTo>
                  <a:lnTo>
                    <a:pt x="525" y="268"/>
                  </a:lnTo>
                  <a:lnTo>
                    <a:pt x="530" y="262"/>
                  </a:lnTo>
                  <a:lnTo>
                    <a:pt x="535" y="255"/>
                  </a:lnTo>
                  <a:lnTo>
                    <a:pt x="540" y="249"/>
                  </a:lnTo>
                  <a:lnTo>
                    <a:pt x="545" y="242"/>
                  </a:lnTo>
                  <a:lnTo>
                    <a:pt x="550" y="236"/>
                  </a:lnTo>
                  <a:lnTo>
                    <a:pt x="554" y="229"/>
                  </a:lnTo>
                  <a:lnTo>
                    <a:pt x="559" y="223"/>
                  </a:lnTo>
                  <a:lnTo>
                    <a:pt x="563" y="216"/>
                  </a:lnTo>
                  <a:lnTo>
                    <a:pt x="568" y="209"/>
                  </a:lnTo>
                  <a:lnTo>
                    <a:pt x="572" y="202"/>
                  </a:lnTo>
                  <a:lnTo>
                    <a:pt x="576" y="195"/>
                  </a:lnTo>
                  <a:lnTo>
                    <a:pt x="580" y="188"/>
                  </a:lnTo>
                  <a:lnTo>
                    <a:pt x="584" y="181"/>
                  </a:lnTo>
                  <a:lnTo>
                    <a:pt x="588" y="174"/>
                  </a:lnTo>
                  <a:lnTo>
                    <a:pt x="591" y="166"/>
                  </a:lnTo>
                  <a:lnTo>
                    <a:pt x="595" y="159"/>
                  </a:lnTo>
                  <a:lnTo>
                    <a:pt x="598" y="152"/>
                  </a:lnTo>
                  <a:lnTo>
                    <a:pt x="602" y="144"/>
                  </a:lnTo>
                  <a:lnTo>
                    <a:pt x="605" y="137"/>
                  </a:lnTo>
                  <a:lnTo>
                    <a:pt x="608" y="129"/>
                  </a:lnTo>
                  <a:lnTo>
                    <a:pt x="611" y="122"/>
                  </a:lnTo>
                  <a:lnTo>
                    <a:pt x="613" y="115"/>
                  </a:lnTo>
                  <a:lnTo>
                    <a:pt x="616" y="109"/>
                  </a:lnTo>
                  <a:lnTo>
                    <a:pt x="618" y="102"/>
                  </a:lnTo>
                  <a:lnTo>
                    <a:pt x="621" y="96"/>
                  </a:lnTo>
                  <a:lnTo>
                    <a:pt x="623" y="90"/>
                  </a:lnTo>
                  <a:lnTo>
                    <a:pt x="625" y="84"/>
                  </a:lnTo>
                  <a:lnTo>
                    <a:pt x="626" y="78"/>
                  </a:lnTo>
                  <a:lnTo>
                    <a:pt x="628" y="72"/>
                  </a:lnTo>
                  <a:lnTo>
                    <a:pt x="630" y="67"/>
                  </a:lnTo>
                  <a:lnTo>
                    <a:pt x="631" y="62"/>
                  </a:lnTo>
                  <a:lnTo>
                    <a:pt x="632" y="57"/>
                  </a:lnTo>
                  <a:lnTo>
                    <a:pt x="633" y="52"/>
                  </a:lnTo>
                  <a:lnTo>
                    <a:pt x="634" y="47"/>
                  </a:lnTo>
                  <a:lnTo>
                    <a:pt x="635" y="43"/>
                  </a:lnTo>
                  <a:lnTo>
                    <a:pt x="636" y="39"/>
                  </a:lnTo>
                  <a:lnTo>
                    <a:pt x="636" y="35"/>
                  </a:lnTo>
                  <a:lnTo>
                    <a:pt x="637" y="31"/>
                  </a:lnTo>
                  <a:lnTo>
                    <a:pt x="638" y="28"/>
                  </a:lnTo>
                  <a:lnTo>
                    <a:pt x="638" y="25"/>
                  </a:lnTo>
                  <a:lnTo>
                    <a:pt x="639" y="22"/>
                  </a:lnTo>
                  <a:lnTo>
                    <a:pt x="639" y="20"/>
                  </a:lnTo>
                  <a:lnTo>
                    <a:pt x="639" y="18"/>
                  </a:lnTo>
                  <a:lnTo>
                    <a:pt x="640" y="16"/>
                  </a:lnTo>
                  <a:lnTo>
                    <a:pt x="640" y="14"/>
                  </a:lnTo>
                  <a:lnTo>
                    <a:pt x="640" y="13"/>
                  </a:lnTo>
                  <a:lnTo>
                    <a:pt x="640" y="12"/>
                  </a:lnTo>
                  <a:lnTo>
                    <a:pt x="641" y="11"/>
                  </a:lnTo>
                  <a:lnTo>
                    <a:pt x="640" y="11"/>
                  </a:lnTo>
                  <a:lnTo>
                    <a:pt x="638" y="12"/>
                  </a:lnTo>
                  <a:lnTo>
                    <a:pt x="636" y="13"/>
                  </a:lnTo>
                  <a:lnTo>
                    <a:pt x="634" y="15"/>
                  </a:lnTo>
                  <a:lnTo>
                    <a:pt x="631" y="16"/>
                  </a:lnTo>
                  <a:lnTo>
                    <a:pt x="627" y="18"/>
                  </a:lnTo>
                  <a:lnTo>
                    <a:pt x="623" y="21"/>
                  </a:lnTo>
                  <a:lnTo>
                    <a:pt x="618" y="23"/>
                  </a:lnTo>
                  <a:lnTo>
                    <a:pt x="613" y="26"/>
                  </a:lnTo>
                  <a:lnTo>
                    <a:pt x="608" y="30"/>
                  </a:lnTo>
                  <a:lnTo>
                    <a:pt x="601" y="33"/>
                  </a:lnTo>
                  <a:lnTo>
                    <a:pt x="594" y="37"/>
                  </a:lnTo>
                  <a:lnTo>
                    <a:pt x="587" y="42"/>
                  </a:lnTo>
                  <a:lnTo>
                    <a:pt x="579" y="46"/>
                  </a:lnTo>
                  <a:lnTo>
                    <a:pt x="571" y="51"/>
                  </a:lnTo>
                  <a:lnTo>
                    <a:pt x="562" y="56"/>
                  </a:lnTo>
                  <a:lnTo>
                    <a:pt x="554" y="61"/>
                  </a:lnTo>
                  <a:lnTo>
                    <a:pt x="547" y="65"/>
                  </a:lnTo>
                  <a:lnTo>
                    <a:pt x="540" y="69"/>
                  </a:lnTo>
                  <a:lnTo>
                    <a:pt x="534" y="73"/>
                  </a:lnTo>
                  <a:lnTo>
                    <a:pt x="528" y="76"/>
                  </a:lnTo>
                  <a:lnTo>
                    <a:pt x="523" y="79"/>
                  </a:lnTo>
                  <a:lnTo>
                    <a:pt x="518" y="82"/>
                  </a:lnTo>
                  <a:lnTo>
                    <a:pt x="514" y="84"/>
                  </a:lnTo>
                  <a:lnTo>
                    <a:pt x="510" y="86"/>
                  </a:lnTo>
                  <a:lnTo>
                    <a:pt x="507" y="88"/>
                  </a:lnTo>
                  <a:lnTo>
                    <a:pt x="505" y="89"/>
                  </a:lnTo>
                  <a:lnTo>
                    <a:pt x="503" y="90"/>
                  </a:lnTo>
                  <a:lnTo>
                    <a:pt x="502" y="91"/>
                  </a:lnTo>
                  <a:lnTo>
                    <a:pt x="501" y="92"/>
                  </a:lnTo>
                  <a:lnTo>
                    <a:pt x="500" y="92"/>
                  </a:lnTo>
                  <a:lnTo>
                    <a:pt x="499" y="91"/>
                  </a:lnTo>
                  <a:lnTo>
                    <a:pt x="498" y="90"/>
                  </a:lnTo>
                  <a:lnTo>
                    <a:pt x="496" y="89"/>
                  </a:lnTo>
                  <a:lnTo>
                    <a:pt x="493" y="87"/>
                  </a:lnTo>
                  <a:lnTo>
                    <a:pt x="489" y="85"/>
                  </a:lnTo>
                  <a:lnTo>
                    <a:pt x="485" y="83"/>
                  </a:lnTo>
                  <a:lnTo>
                    <a:pt x="481" y="80"/>
                  </a:lnTo>
                  <a:lnTo>
                    <a:pt x="476" y="77"/>
                  </a:lnTo>
                  <a:lnTo>
                    <a:pt x="470" y="74"/>
                  </a:lnTo>
                  <a:lnTo>
                    <a:pt x="463" y="70"/>
                  </a:lnTo>
                  <a:lnTo>
                    <a:pt x="456" y="66"/>
                  </a:lnTo>
                  <a:lnTo>
                    <a:pt x="449" y="62"/>
                  </a:lnTo>
                  <a:lnTo>
                    <a:pt x="440" y="57"/>
                  </a:lnTo>
                  <a:lnTo>
                    <a:pt x="431" y="52"/>
                  </a:lnTo>
                  <a:lnTo>
                    <a:pt x="422" y="46"/>
                  </a:lnTo>
                  <a:lnTo>
                    <a:pt x="412" y="41"/>
                  </a:lnTo>
                  <a:lnTo>
                    <a:pt x="403" y="35"/>
                  </a:lnTo>
                  <a:lnTo>
                    <a:pt x="395" y="31"/>
                  </a:lnTo>
                  <a:lnTo>
                    <a:pt x="387" y="26"/>
                  </a:lnTo>
                  <a:lnTo>
                    <a:pt x="380" y="22"/>
                  </a:lnTo>
                  <a:lnTo>
                    <a:pt x="374" y="18"/>
                  </a:lnTo>
                  <a:lnTo>
                    <a:pt x="368" y="15"/>
                  </a:lnTo>
                  <a:lnTo>
                    <a:pt x="363" y="12"/>
                  </a:lnTo>
                  <a:lnTo>
                    <a:pt x="358" y="9"/>
                  </a:lnTo>
                  <a:lnTo>
                    <a:pt x="354" y="7"/>
                  </a:lnTo>
                  <a:lnTo>
                    <a:pt x="351" y="5"/>
                  </a:lnTo>
                  <a:lnTo>
                    <a:pt x="348" y="3"/>
                  </a:lnTo>
                  <a:lnTo>
                    <a:pt x="346" y="2"/>
                  </a:lnTo>
                  <a:lnTo>
                    <a:pt x="344" y="1"/>
                  </a:lnTo>
                  <a:lnTo>
                    <a:pt x="343" y="1"/>
                  </a:lnTo>
                  <a:lnTo>
                    <a:pt x="343" y="0"/>
                  </a:lnTo>
                  <a:lnTo>
                    <a:pt x="343" y="1"/>
                  </a:lnTo>
                  <a:lnTo>
                    <a:pt x="342" y="2"/>
                  </a:lnTo>
                  <a:lnTo>
                    <a:pt x="342" y="3"/>
                  </a:lnTo>
                  <a:lnTo>
                    <a:pt x="342" y="4"/>
                  </a:lnTo>
                  <a:lnTo>
                    <a:pt x="341" y="6"/>
                  </a:lnTo>
                  <a:lnTo>
                    <a:pt x="341" y="7"/>
                  </a:lnTo>
                  <a:lnTo>
                    <a:pt x="340" y="9"/>
                  </a:lnTo>
                  <a:lnTo>
                    <a:pt x="339" y="11"/>
                  </a:lnTo>
                  <a:lnTo>
                    <a:pt x="338" y="14"/>
                  </a:lnTo>
                  <a:lnTo>
                    <a:pt x="337" y="16"/>
                  </a:lnTo>
                  <a:lnTo>
                    <a:pt x="336" y="19"/>
                  </a:lnTo>
                  <a:lnTo>
                    <a:pt x="335" y="22"/>
                  </a:lnTo>
                  <a:lnTo>
                    <a:pt x="334" y="25"/>
                  </a:lnTo>
                  <a:lnTo>
                    <a:pt x="333" y="28"/>
                  </a:lnTo>
                  <a:lnTo>
                    <a:pt x="332" y="32"/>
                  </a:lnTo>
                  <a:lnTo>
                    <a:pt x="330" y="35"/>
                  </a:lnTo>
                  <a:lnTo>
                    <a:pt x="329" y="39"/>
                  </a:lnTo>
                  <a:lnTo>
                    <a:pt x="327" y="42"/>
                  </a:lnTo>
                  <a:lnTo>
                    <a:pt x="325" y="46"/>
                  </a:lnTo>
                  <a:lnTo>
                    <a:pt x="323" y="50"/>
                  </a:lnTo>
                  <a:lnTo>
                    <a:pt x="321" y="53"/>
                  </a:lnTo>
                  <a:lnTo>
                    <a:pt x="318" y="57"/>
                  </a:lnTo>
                  <a:lnTo>
                    <a:pt x="316" y="60"/>
                  </a:lnTo>
                  <a:lnTo>
                    <a:pt x="314" y="64"/>
                  </a:lnTo>
                  <a:lnTo>
                    <a:pt x="311" y="67"/>
                  </a:lnTo>
                  <a:lnTo>
                    <a:pt x="308" y="71"/>
                  </a:lnTo>
                  <a:lnTo>
                    <a:pt x="305" y="75"/>
                  </a:lnTo>
                  <a:lnTo>
                    <a:pt x="302" y="78"/>
                  </a:lnTo>
                  <a:lnTo>
                    <a:pt x="299" y="82"/>
                  </a:lnTo>
                  <a:lnTo>
                    <a:pt x="295" y="86"/>
                  </a:lnTo>
                  <a:lnTo>
                    <a:pt x="292" y="89"/>
                  </a:lnTo>
                  <a:lnTo>
                    <a:pt x="288" y="93"/>
                  </a:lnTo>
                  <a:lnTo>
                    <a:pt x="285" y="96"/>
                  </a:lnTo>
                  <a:lnTo>
                    <a:pt x="281" y="100"/>
                  </a:lnTo>
                  <a:lnTo>
                    <a:pt x="277" y="103"/>
                  </a:lnTo>
                  <a:lnTo>
                    <a:pt x="273" y="106"/>
                  </a:lnTo>
                  <a:lnTo>
                    <a:pt x="269" y="110"/>
                  </a:lnTo>
                  <a:lnTo>
                    <a:pt x="265" y="113"/>
                  </a:lnTo>
                  <a:lnTo>
                    <a:pt x="261" y="116"/>
                  </a:lnTo>
                  <a:lnTo>
                    <a:pt x="256" y="119"/>
                  </a:lnTo>
                  <a:lnTo>
                    <a:pt x="252" y="122"/>
                  </a:lnTo>
                  <a:lnTo>
                    <a:pt x="247" y="125"/>
                  </a:lnTo>
                  <a:lnTo>
                    <a:pt x="243" y="127"/>
                  </a:lnTo>
                  <a:lnTo>
                    <a:pt x="238" y="130"/>
                  </a:lnTo>
                  <a:lnTo>
                    <a:pt x="233" y="132"/>
                  </a:lnTo>
                  <a:lnTo>
                    <a:pt x="228" y="135"/>
                  </a:lnTo>
                  <a:lnTo>
                    <a:pt x="223" y="137"/>
                  </a:lnTo>
                  <a:lnTo>
                    <a:pt x="219" y="140"/>
                  </a:lnTo>
                  <a:lnTo>
                    <a:pt x="214" y="142"/>
                  </a:lnTo>
                  <a:lnTo>
                    <a:pt x="209" y="144"/>
                  </a:lnTo>
                  <a:lnTo>
                    <a:pt x="204" y="146"/>
                  </a:lnTo>
                  <a:lnTo>
                    <a:pt x="200" y="147"/>
                  </a:lnTo>
                  <a:lnTo>
                    <a:pt x="195" y="149"/>
                  </a:lnTo>
                  <a:lnTo>
                    <a:pt x="191" y="150"/>
                  </a:lnTo>
                  <a:lnTo>
                    <a:pt x="187" y="152"/>
                  </a:lnTo>
                  <a:lnTo>
                    <a:pt x="182" y="153"/>
                  </a:lnTo>
                  <a:lnTo>
                    <a:pt x="178" y="154"/>
                  </a:lnTo>
                  <a:lnTo>
                    <a:pt x="174" y="155"/>
                  </a:lnTo>
                  <a:lnTo>
                    <a:pt x="170" y="156"/>
                  </a:lnTo>
                  <a:lnTo>
                    <a:pt x="166" y="156"/>
                  </a:lnTo>
                  <a:lnTo>
                    <a:pt x="162" y="157"/>
                  </a:lnTo>
                  <a:lnTo>
                    <a:pt x="158" y="157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noFill/>
              <a:prstDash val="solid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marL="0" marR="0" lvl="0" indent="0" defTabSz="72474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75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2" name="Freeform 15"/>
            <p:cNvSpPr>
              <a:spLocks noChangeAspect="1"/>
            </p:cNvSpPr>
            <p:nvPr>
              <p:custDataLst>
                <p:tags r:id="rId4"/>
              </p:custDataLst>
            </p:nvPr>
          </p:nvSpPr>
          <p:spPr bwMode="auto">
            <a:xfrm>
              <a:off x="5883294" y="3742495"/>
              <a:ext cx="1466384" cy="1160771"/>
            </a:xfrm>
            <a:custGeom>
              <a:avLst/>
              <a:gdLst>
                <a:gd name="T0" fmla="*/ 487 w 642"/>
                <a:gd name="T1" fmla="*/ 74 h 524"/>
                <a:gd name="T2" fmla="*/ 508 w 642"/>
                <a:gd name="T3" fmla="*/ 73 h 524"/>
                <a:gd name="T4" fmla="*/ 514 w 642"/>
                <a:gd name="T5" fmla="*/ 72 h 524"/>
                <a:gd name="T6" fmla="*/ 514 w 642"/>
                <a:gd name="T7" fmla="*/ 66 h 524"/>
                <a:gd name="T8" fmla="*/ 514 w 642"/>
                <a:gd name="T9" fmla="*/ 49 h 524"/>
                <a:gd name="T10" fmla="*/ 514 w 642"/>
                <a:gd name="T11" fmla="*/ 24 h 524"/>
                <a:gd name="T12" fmla="*/ 514 w 642"/>
                <a:gd name="T13" fmla="*/ 7 h 524"/>
                <a:gd name="T14" fmla="*/ 514 w 642"/>
                <a:gd name="T15" fmla="*/ 0 h 524"/>
                <a:gd name="T16" fmla="*/ 520 w 642"/>
                <a:gd name="T17" fmla="*/ 11 h 524"/>
                <a:gd name="T18" fmla="*/ 544 w 642"/>
                <a:gd name="T19" fmla="*/ 52 h 524"/>
                <a:gd name="T20" fmla="*/ 585 w 642"/>
                <a:gd name="T21" fmla="*/ 123 h 524"/>
                <a:gd name="T22" fmla="*/ 621 w 642"/>
                <a:gd name="T23" fmla="*/ 184 h 524"/>
                <a:gd name="T24" fmla="*/ 639 w 642"/>
                <a:gd name="T25" fmla="*/ 215 h 524"/>
                <a:gd name="T26" fmla="*/ 639 w 642"/>
                <a:gd name="T27" fmla="*/ 223 h 524"/>
                <a:gd name="T28" fmla="*/ 621 w 642"/>
                <a:gd name="T29" fmla="*/ 253 h 524"/>
                <a:gd name="T30" fmla="*/ 585 w 642"/>
                <a:gd name="T31" fmla="*/ 315 h 524"/>
                <a:gd name="T32" fmla="*/ 544 w 642"/>
                <a:gd name="T33" fmla="*/ 386 h 524"/>
                <a:gd name="T34" fmla="*/ 520 w 642"/>
                <a:gd name="T35" fmla="*/ 427 h 524"/>
                <a:gd name="T36" fmla="*/ 514 w 642"/>
                <a:gd name="T37" fmla="*/ 438 h 524"/>
                <a:gd name="T38" fmla="*/ 514 w 642"/>
                <a:gd name="T39" fmla="*/ 431 h 524"/>
                <a:gd name="T40" fmla="*/ 514 w 642"/>
                <a:gd name="T41" fmla="*/ 414 h 524"/>
                <a:gd name="T42" fmla="*/ 514 w 642"/>
                <a:gd name="T43" fmla="*/ 389 h 524"/>
                <a:gd name="T44" fmla="*/ 514 w 642"/>
                <a:gd name="T45" fmla="*/ 372 h 524"/>
                <a:gd name="T46" fmla="*/ 514 w 642"/>
                <a:gd name="T47" fmla="*/ 365 h 524"/>
                <a:gd name="T48" fmla="*/ 512 w 642"/>
                <a:gd name="T49" fmla="*/ 365 h 524"/>
                <a:gd name="T50" fmla="*/ 503 w 642"/>
                <a:gd name="T51" fmla="*/ 365 h 524"/>
                <a:gd name="T52" fmla="*/ 487 w 642"/>
                <a:gd name="T53" fmla="*/ 366 h 524"/>
                <a:gd name="T54" fmla="*/ 467 w 642"/>
                <a:gd name="T55" fmla="*/ 370 h 524"/>
                <a:gd name="T56" fmla="*/ 441 w 642"/>
                <a:gd name="T57" fmla="*/ 377 h 524"/>
                <a:gd name="T58" fmla="*/ 412 w 642"/>
                <a:gd name="T59" fmla="*/ 388 h 524"/>
                <a:gd name="T60" fmla="*/ 385 w 642"/>
                <a:gd name="T61" fmla="*/ 404 h 524"/>
                <a:gd name="T62" fmla="*/ 360 w 642"/>
                <a:gd name="T63" fmla="*/ 425 h 524"/>
                <a:gd name="T64" fmla="*/ 338 w 642"/>
                <a:gd name="T65" fmla="*/ 449 h 524"/>
                <a:gd name="T66" fmla="*/ 321 w 642"/>
                <a:gd name="T67" fmla="*/ 472 h 524"/>
                <a:gd name="T68" fmla="*/ 309 w 642"/>
                <a:gd name="T69" fmla="*/ 496 h 524"/>
                <a:gd name="T70" fmla="*/ 301 w 642"/>
                <a:gd name="T71" fmla="*/ 513 h 524"/>
                <a:gd name="T72" fmla="*/ 297 w 642"/>
                <a:gd name="T73" fmla="*/ 522 h 524"/>
                <a:gd name="T74" fmla="*/ 294 w 642"/>
                <a:gd name="T75" fmla="*/ 522 h 524"/>
                <a:gd name="T76" fmla="*/ 272 w 642"/>
                <a:gd name="T77" fmla="*/ 509 h 524"/>
                <a:gd name="T78" fmla="*/ 228 w 642"/>
                <a:gd name="T79" fmla="*/ 484 h 524"/>
                <a:gd name="T80" fmla="*/ 177 w 642"/>
                <a:gd name="T81" fmla="*/ 454 h 524"/>
                <a:gd name="T82" fmla="*/ 148 w 642"/>
                <a:gd name="T83" fmla="*/ 437 h 524"/>
                <a:gd name="T84" fmla="*/ 140 w 642"/>
                <a:gd name="T85" fmla="*/ 433 h 524"/>
                <a:gd name="T86" fmla="*/ 127 w 642"/>
                <a:gd name="T87" fmla="*/ 441 h 524"/>
                <a:gd name="T88" fmla="*/ 94 w 642"/>
                <a:gd name="T89" fmla="*/ 460 h 524"/>
                <a:gd name="T90" fmla="*/ 46 w 642"/>
                <a:gd name="T91" fmla="*/ 487 h 524"/>
                <a:gd name="T92" fmla="*/ 13 w 642"/>
                <a:gd name="T93" fmla="*/ 506 h 524"/>
                <a:gd name="T94" fmla="*/ 0 w 642"/>
                <a:gd name="T95" fmla="*/ 514 h 524"/>
                <a:gd name="T96" fmla="*/ 1 w 642"/>
                <a:gd name="T97" fmla="*/ 508 h 524"/>
                <a:gd name="T98" fmla="*/ 6 w 642"/>
                <a:gd name="T99" fmla="*/ 486 h 524"/>
                <a:gd name="T100" fmla="*/ 15 w 642"/>
                <a:gd name="T101" fmla="*/ 448 h 524"/>
                <a:gd name="T102" fmla="*/ 30 w 642"/>
                <a:gd name="T103" fmla="*/ 401 h 524"/>
                <a:gd name="T104" fmla="*/ 54 w 642"/>
                <a:gd name="T105" fmla="*/ 351 h 524"/>
                <a:gd name="T106" fmla="*/ 86 w 642"/>
                <a:gd name="T107" fmla="*/ 298 h 524"/>
                <a:gd name="T108" fmla="*/ 123 w 642"/>
                <a:gd name="T109" fmla="*/ 249 h 524"/>
                <a:gd name="T110" fmla="*/ 167 w 642"/>
                <a:gd name="T111" fmla="*/ 204 h 524"/>
                <a:gd name="T112" fmla="*/ 216 w 642"/>
                <a:gd name="T113" fmla="*/ 165 h 524"/>
                <a:gd name="T114" fmla="*/ 270 w 642"/>
                <a:gd name="T115" fmla="*/ 133 h 524"/>
                <a:gd name="T116" fmla="*/ 328 w 642"/>
                <a:gd name="T117" fmla="*/ 107 h 524"/>
                <a:gd name="T118" fmla="*/ 384 w 642"/>
                <a:gd name="T119" fmla="*/ 89 h 524"/>
                <a:gd name="T120" fmla="*/ 434 w 642"/>
                <a:gd name="T121" fmla="*/ 78 h 5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42"/>
                <a:gd name="T184" fmla="*/ 0 h 524"/>
                <a:gd name="T185" fmla="*/ 642 w 642"/>
                <a:gd name="T186" fmla="*/ 524 h 5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42" h="524">
                  <a:moveTo>
                    <a:pt x="456" y="76"/>
                  </a:moveTo>
                  <a:lnTo>
                    <a:pt x="463" y="76"/>
                  </a:lnTo>
                  <a:lnTo>
                    <a:pt x="470" y="75"/>
                  </a:lnTo>
                  <a:lnTo>
                    <a:pt x="476" y="75"/>
                  </a:lnTo>
                  <a:lnTo>
                    <a:pt x="482" y="74"/>
                  </a:lnTo>
                  <a:lnTo>
                    <a:pt x="487" y="74"/>
                  </a:lnTo>
                  <a:lnTo>
                    <a:pt x="491" y="74"/>
                  </a:lnTo>
                  <a:lnTo>
                    <a:pt x="496" y="74"/>
                  </a:lnTo>
                  <a:lnTo>
                    <a:pt x="499" y="73"/>
                  </a:lnTo>
                  <a:lnTo>
                    <a:pt x="503" y="73"/>
                  </a:lnTo>
                  <a:lnTo>
                    <a:pt x="506" y="73"/>
                  </a:lnTo>
                  <a:lnTo>
                    <a:pt x="508" y="73"/>
                  </a:lnTo>
                  <a:lnTo>
                    <a:pt x="510" y="73"/>
                  </a:lnTo>
                  <a:lnTo>
                    <a:pt x="512" y="73"/>
                  </a:lnTo>
                  <a:lnTo>
                    <a:pt x="513" y="73"/>
                  </a:lnTo>
                  <a:lnTo>
                    <a:pt x="514" y="72"/>
                  </a:lnTo>
                  <a:lnTo>
                    <a:pt x="514" y="71"/>
                  </a:lnTo>
                  <a:lnTo>
                    <a:pt x="514" y="70"/>
                  </a:lnTo>
                  <a:lnTo>
                    <a:pt x="514" y="69"/>
                  </a:lnTo>
                  <a:lnTo>
                    <a:pt x="514" y="67"/>
                  </a:lnTo>
                  <a:lnTo>
                    <a:pt x="514" y="66"/>
                  </a:lnTo>
                  <a:lnTo>
                    <a:pt x="514" y="63"/>
                  </a:lnTo>
                  <a:lnTo>
                    <a:pt x="514" y="61"/>
                  </a:lnTo>
                  <a:lnTo>
                    <a:pt x="514" y="58"/>
                  </a:lnTo>
                  <a:lnTo>
                    <a:pt x="514" y="55"/>
                  </a:lnTo>
                  <a:lnTo>
                    <a:pt x="514" y="52"/>
                  </a:lnTo>
                  <a:lnTo>
                    <a:pt x="514" y="49"/>
                  </a:lnTo>
                  <a:lnTo>
                    <a:pt x="514" y="45"/>
                  </a:lnTo>
                  <a:lnTo>
                    <a:pt x="514" y="41"/>
                  </a:lnTo>
                  <a:lnTo>
                    <a:pt x="514" y="36"/>
                  </a:lnTo>
                  <a:lnTo>
                    <a:pt x="514" y="32"/>
                  </a:lnTo>
                  <a:lnTo>
                    <a:pt x="514" y="28"/>
                  </a:lnTo>
                  <a:lnTo>
                    <a:pt x="514" y="24"/>
                  </a:lnTo>
                  <a:lnTo>
                    <a:pt x="514" y="21"/>
                  </a:lnTo>
                  <a:lnTo>
                    <a:pt x="514" y="17"/>
                  </a:lnTo>
                  <a:lnTo>
                    <a:pt x="514" y="14"/>
                  </a:lnTo>
                  <a:lnTo>
                    <a:pt x="514" y="12"/>
                  </a:lnTo>
                  <a:lnTo>
                    <a:pt x="514" y="9"/>
                  </a:lnTo>
                  <a:lnTo>
                    <a:pt x="514" y="7"/>
                  </a:lnTo>
                  <a:lnTo>
                    <a:pt x="514" y="5"/>
                  </a:lnTo>
                  <a:lnTo>
                    <a:pt x="514" y="4"/>
                  </a:lnTo>
                  <a:lnTo>
                    <a:pt x="514" y="3"/>
                  </a:lnTo>
                  <a:lnTo>
                    <a:pt x="514" y="2"/>
                  </a:lnTo>
                  <a:lnTo>
                    <a:pt x="514" y="1"/>
                  </a:lnTo>
                  <a:lnTo>
                    <a:pt x="514" y="0"/>
                  </a:lnTo>
                  <a:lnTo>
                    <a:pt x="514" y="1"/>
                  </a:lnTo>
                  <a:lnTo>
                    <a:pt x="515" y="2"/>
                  </a:lnTo>
                  <a:lnTo>
                    <a:pt x="516" y="4"/>
                  </a:lnTo>
                  <a:lnTo>
                    <a:pt x="518" y="7"/>
                  </a:lnTo>
                  <a:lnTo>
                    <a:pt x="520" y="11"/>
                  </a:lnTo>
                  <a:lnTo>
                    <a:pt x="523" y="16"/>
                  </a:lnTo>
                  <a:lnTo>
                    <a:pt x="526" y="21"/>
                  </a:lnTo>
                  <a:lnTo>
                    <a:pt x="530" y="28"/>
                  </a:lnTo>
                  <a:lnTo>
                    <a:pt x="534" y="35"/>
                  </a:lnTo>
                  <a:lnTo>
                    <a:pt x="539" y="43"/>
                  </a:lnTo>
                  <a:lnTo>
                    <a:pt x="544" y="52"/>
                  </a:lnTo>
                  <a:lnTo>
                    <a:pt x="549" y="62"/>
                  </a:lnTo>
                  <a:lnTo>
                    <a:pt x="556" y="72"/>
                  </a:lnTo>
                  <a:lnTo>
                    <a:pt x="562" y="84"/>
                  </a:lnTo>
                  <a:lnTo>
                    <a:pt x="570" y="96"/>
                  </a:lnTo>
                  <a:lnTo>
                    <a:pt x="577" y="110"/>
                  </a:lnTo>
                  <a:lnTo>
                    <a:pt x="585" y="123"/>
                  </a:lnTo>
                  <a:lnTo>
                    <a:pt x="592" y="135"/>
                  </a:lnTo>
                  <a:lnTo>
                    <a:pt x="599" y="147"/>
                  </a:lnTo>
                  <a:lnTo>
                    <a:pt x="605" y="157"/>
                  </a:lnTo>
                  <a:lnTo>
                    <a:pt x="611" y="167"/>
                  </a:lnTo>
                  <a:lnTo>
                    <a:pt x="616" y="176"/>
                  </a:lnTo>
                  <a:lnTo>
                    <a:pt x="621" y="184"/>
                  </a:lnTo>
                  <a:lnTo>
                    <a:pt x="625" y="191"/>
                  </a:lnTo>
                  <a:lnTo>
                    <a:pt x="629" y="198"/>
                  </a:lnTo>
                  <a:lnTo>
                    <a:pt x="632" y="203"/>
                  </a:lnTo>
                  <a:lnTo>
                    <a:pt x="635" y="208"/>
                  </a:lnTo>
                  <a:lnTo>
                    <a:pt x="637" y="212"/>
                  </a:lnTo>
                  <a:lnTo>
                    <a:pt x="639" y="215"/>
                  </a:lnTo>
                  <a:lnTo>
                    <a:pt x="640" y="217"/>
                  </a:lnTo>
                  <a:lnTo>
                    <a:pt x="640" y="218"/>
                  </a:lnTo>
                  <a:lnTo>
                    <a:pt x="641" y="219"/>
                  </a:lnTo>
                  <a:lnTo>
                    <a:pt x="640" y="219"/>
                  </a:lnTo>
                  <a:lnTo>
                    <a:pt x="640" y="220"/>
                  </a:lnTo>
                  <a:lnTo>
                    <a:pt x="639" y="223"/>
                  </a:lnTo>
                  <a:lnTo>
                    <a:pt x="637" y="226"/>
                  </a:lnTo>
                  <a:lnTo>
                    <a:pt x="635" y="229"/>
                  </a:lnTo>
                  <a:lnTo>
                    <a:pt x="632" y="234"/>
                  </a:lnTo>
                  <a:lnTo>
                    <a:pt x="629" y="240"/>
                  </a:lnTo>
                  <a:lnTo>
                    <a:pt x="625" y="246"/>
                  </a:lnTo>
                  <a:lnTo>
                    <a:pt x="621" y="253"/>
                  </a:lnTo>
                  <a:lnTo>
                    <a:pt x="616" y="262"/>
                  </a:lnTo>
                  <a:lnTo>
                    <a:pt x="611" y="271"/>
                  </a:lnTo>
                  <a:lnTo>
                    <a:pt x="605" y="280"/>
                  </a:lnTo>
                  <a:lnTo>
                    <a:pt x="599" y="291"/>
                  </a:lnTo>
                  <a:lnTo>
                    <a:pt x="592" y="303"/>
                  </a:lnTo>
                  <a:lnTo>
                    <a:pt x="585" y="315"/>
                  </a:lnTo>
                  <a:lnTo>
                    <a:pt x="577" y="328"/>
                  </a:lnTo>
                  <a:lnTo>
                    <a:pt x="570" y="342"/>
                  </a:lnTo>
                  <a:lnTo>
                    <a:pt x="562" y="354"/>
                  </a:lnTo>
                  <a:lnTo>
                    <a:pt x="556" y="366"/>
                  </a:lnTo>
                  <a:lnTo>
                    <a:pt x="549" y="376"/>
                  </a:lnTo>
                  <a:lnTo>
                    <a:pt x="544" y="386"/>
                  </a:lnTo>
                  <a:lnTo>
                    <a:pt x="539" y="395"/>
                  </a:lnTo>
                  <a:lnTo>
                    <a:pt x="534" y="403"/>
                  </a:lnTo>
                  <a:lnTo>
                    <a:pt x="530" y="411"/>
                  </a:lnTo>
                  <a:lnTo>
                    <a:pt x="526" y="417"/>
                  </a:lnTo>
                  <a:lnTo>
                    <a:pt x="523" y="423"/>
                  </a:lnTo>
                  <a:lnTo>
                    <a:pt x="520" y="427"/>
                  </a:lnTo>
                  <a:lnTo>
                    <a:pt x="518" y="431"/>
                  </a:lnTo>
                  <a:lnTo>
                    <a:pt x="516" y="434"/>
                  </a:lnTo>
                  <a:lnTo>
                    <a:pt x="515" y="436"/>
                  </a:lnTo>
                  <a:lnTo>
                    <a:pt x="514" y="438"/>
                  </a:lnTo>
                  <a:lnTo>
                    <a:pt x="514" y="437"/>
                  </a:lnTo>
                  <a:lnTo>
                    <a:pt x="514" y="436"/>
                  </a:lnTo>
                  <a:lnTo>
                    <a:pt x="514" y="434"/>
                  </a:lnTo>
                  <a:lnTo>
                    <a:pt x="514" y="433"/>
                  </a:lnTo>
                  <a:lnTo>
                    <a:pt x="514" y="431"/>
                  </a:lnTo>
                  <a:lnTo>
                    <a:pt x="514" y="429"/>
                  </a:lnTo>
                  <a:lnTo>
                    <a:pt x="514" y="426"/>
                  </a:lnTo>
                  <a:lnTo>
                    <a:pt x="514" y="424"/>
                  </a:lnTo>
                  <a:lnTo>
                    <a:pt x="514" y="421"/>
                  </a:lnTo>
                  <a:lnTo>
                    <a:pt x="514" y="417"/>
                  </a:lnTo>
                  <a:lnTo>
                    <a:pt x="514" y="414"/>
                  </a:lnTo>
                  <a:lnTo>
                    <a:pt x="514" y="410"/>
                  </a:lnTo>
                  <a:lnTo>
                    <a:pt x="514" y="406"/>
                  </a:lnTo>
                  <a:lnTo>
                    <a:pt x="514" y="401"/>
                  </a:lnTo>
                  <a:lnTo>
                    <a:pt x="514" y="397"/>
                  </a:lnTo>
                  <a:lnTo>
                    <a:pt x="514" y="393"/>
                  </a:lnTo>
                  <a:lnTo>
                    <a:pt x="514" y="389"/>
                  </a:lnTo>
                  <a:lnTo>
                    <a:pt x="514" y="385"/>
                  </a:lnTo>
                  <a:lnTo>
                    <a:pt x="514" y="382"/>
                  </a:lnTo>
                  <a:lnTo>
                    <a:pt x="514" y="379"/>
                  </a:lnTo>
                  <a:lnTo>
                    <a:pt x="514" y="376"/>
                  </a:lnTo>
                  <a:lnTo>
                    <a:pt x="514" y="374"/>
                  </a:lnTo>
                  <a:lnTo>
                    <a:pt x="514" y="372"/>
                  </a:lnTo>
                  <a:lnTo>
                    <a:pt x="514" y="370"/>
                  </a:lnTo>
                  <a:lnTo>
                    <a:pt x="514" y="368"/>
                  </a:lnTo>
                  <a:lnTo>
                    <a:pt x="514" y="367"/>
                  </a:lnTo>
                  <a:lnTo>
                    <a:pt x="514" y="366"/>
                  </a:lnTo>
                  <a:lnTo>
                    <a:pt x="514" y="365"/>
                  </a:lnTo>
                  <a:lnTo>
                    <a:pt x="513" y="365"/>
                  </a:lnTo>
                  <a:lnTo>
                    <a:pt x="512" y="365"/>
                  </a:lnTo>
                  <a:lnTo>
                    <a:pt x="511" y="365"/>
                  </a:lnTo>
                  <a:lnTo>
                    <a:pt x="509" y="365"/>
                  </a:lnTo>
                  <a:lnTo>
                    <a:pt x="508" y="365"/>
                  </a:lnTo>
                  <a:lnTo>
                    <a:pt x="506" y="365"/>
                  </a:lnTo>
                  <a:lnTo>
                    <a:pt x="505" y="365"/>
                  </a:lnTo>
                  <a:lnTo>
                    <a:pt x="503" y="365"/>
                  </a:lnTo>
                  <a:lnTo>
                    <a:pt x="501" y="365"/>
                  </a:lnTo>
                  <a:lnTo>
                    <a:pt x="498" y="366"/>
                  </a:lnTo>
                  <a:lnTo>
                    <a:pt x="496" y="366"/>
                  </a:lnTo>
                  <a:lnTo>
                    <a:pt x="493" y="366"/>
                  </a:lnTo>
                  <a:lnTo>
                    <a:pt x="490" y="366"/>
                  </a:lnTo>
                  <a:lnTo>
                    <a:pt x="487" y="366"/>
                  </a:lnTo>
                  <a:lnTo>
                    <a:pt x="484" y="366"/>
                  </a:lnTo>
                  <a:lnTo>
                    <a:pt x="481" y="367"/>
                  </a:lnTo>
                  <a:lnTo>
                    <a:pt x="478" y="367"/>
                  </a:lnTo>
                  <a:lnTo>
                    <a:pt x="474" y="368"/>
                  </a:lnTo>
                  <a:lnTo>
                    <a:pt x="471" y="369"/>
                  </a:lnTo>
                  <a:lnTo>
                    <a:pt x="467" y="370"/>
                  </a:lnTo>
                  <a:lnTo>
                    <a:pt x="463" y="371"/>
                  </a:lnTo>
                  <a:lnTo>
                    <a:pt x="459" y="372"/>
                  </a:lnTo>
                  <a:lnTo>
                    <a:pt x="455" y="373"/>
                  </a:lnTo>
                  <a:lnTo>
                    <a:pt x="450" y="374"/>
                  </a:lnTo>
                  <a:lnTo>
                    <a:pt x="446" y="375"/>
                  </a:lnTo>
                  <a:lnTo>
                    <a:pt x="441" y="377"/>
                  </a:lnTo>
                  <a:lnTo>
                    <a:pt x="437" y="379"/>
                  </a:lnTo>
                  <a:lnTo>
                    <a:pt x="432" y="380"/>
                  </a:lnTo>
                  <a:lnTo>
                    <a:pt x="427" y="382"/>
                  </a:lnTo>
                  <a:lnTo>
                    <a:pt x="422" y="384"/>
                  </a:lnTo>
                  <a:lnTo>
                    <a:pt x="417" y="386"/>
                  </a:lnTo>
                  <a:lnTo>
                    <a:pt x="412" y="388"/>
                  </a:lnTo>
                  <a:lnTo>
                    <a:pt x="407" y="391"/>
                  </a:lnTo>
                  <a:lnTo>
                    <a:pt x="403" y="393"/>
                  </a:lnTo>
                  <a:lnTo>
                    <a:pt x="398" y="396"/>
                  </a:lnTo>
                  <a:lnTo>
                    <a:pt x="394" y="399"/>
                  </a:lnTo>
                  <a:lnTo>
                    <a:pt x="389" y="401"/>
                  </a:lnTo>
                  <a:lnTo>
                    <a:pt x="385" y="404"/>
                  </a:lnTo>
                  <a:lnTo>
                    <a:pt x="380" y="408"/>
                  </a:lnTo>
                  <a:lnTo>
                    <a:pt x="376" y="411"/>
                  </a:lnTo>
                  <a:lnTo>
                    <a:pt x="372" y="414"/>
                  </a:lnTo>
                  <a:lnTo>
                    <a:pt x="368" y="418"/>
                  </a:lnTo>
                  <a:lnTo>
                    <a:pt x="364" y="421"/>
                  </a:lnTo>
                  <a:lnTo>
                    <a:pt x="360" y="425"/>
                  </a:lnTo>
                  <a:lnTo>
                    <a:pt x="356" y="429"/>
                  </a:lnTo>
                  <a:lnTo>
                    <a:pt x="352" y="433"/>
                  </a:lnTo>
                  <a:lnTo>
                    <a:pt x="348" y="437"/>
                  </a:lnTo>
                  <a:lnTo>
                    <a:pt x="345" y="441"/>
                  </a:lnTo>
                  <a:lnTo>
                    <a:pt x="341" y="445"/>
                  </a:lnTo>
                  <a:lnTo>
                    <a:pt x="338" y="449"/>
                  </a:lnTo>
                  <a:lnTo>
                    <a:pt x="335" y="453"/>
                  </a:lnTo>
                  <a:lnTo>
                    <a:pt x="332" y="456"/>
                  </a:lnTo>
                  <a:lnTo>
                    <a:pt x="329" y="460"/>
                  </a:lnTo>
                  <a:lnTo>
                    <a:pt x="326" y="464"/>
                  </a:lnTo>
                  <a:lnTo>
                    <a:pt x="324" y="468"/>
                  </a:lnTo>
                  <a:lnTo>
                    <a:pt x="321" y="472"/>
                  </a:lnTo>
                  <a:lnTo>
                    <a:pt x="319" y="476"/>
                  </a:lnTo>
                  <a:lnTo>
                    <a:pt x="317" y="480"/>
                  </a:lnTo>
                  <a:lnTo>
                    <a:pt x="315" y="484"/>
                  </a:lnTo>
                  <a:lnTo>
                    <a:pt x="313" y="488"/>
                  </a:lnTo>
                  <a:lnTo>
                    <a:pt x="311" y="492"/>
                  </a:lnTo>
                  <a:lnTo>
                    <a:pt x="309" y="496"/>
                  </a:lnTo>
                  <a:lnTo>
                    <a:pt x="307" y="499"/>
                  </a:lnTo>
                  <a:lnTo>
                    <a:pt x="306" y="503"/>
                  </a:lnTo>
                  <a:lnTo>
                    <a:pt x="304" y="506"/>
                  </a:lnTo>
                  <a:lnTo>
                    <a:pt x="303" y="508"/>
                  </a:lnTo>
                  <a:lnTo>
                    <a:pt x="302" y="511"/>
                  </a:lnTo>
                  <a:lnTo>
                    <a:pt x="301" y="513"/>
                  </a:lnTo>
                  <a:lnTo>
                    <a:pt x="300" y="515"/>
                  </a:lnTo>
                  <a:lnTo>
                    <a:pt x="299" y="517"/>
                  </a:lnTo>
                  <a:lnTo>
                    <a:pt x="298" y="519"/>
                  </a:lnTo>
                  <a:lnTo>
                    <a:pt x="298" y="520"/>
                  </a:lnTo>
                  <a:lnTo>
                    <a:pt x="297" y="521"/>
                  </a:lnTo>
                  <a:lnTo>
                    <a:pt x="297" y="522"/>
                  </a:lnTo>
                  <a:lnTo>
                    <a:pt x="297" y="523"/>
                  </a:lnTo>
                  <a:lnTo>
                    <a:pt x="296" y="523"/>
                  </a:lnTo>
                  <a:lnTo>
                    <a:pt x="295" y="523"/>
                  </a:lnTo>
                  <a:lnTo>
                    <a:pt x="294" y="522"/>
                  </a:lnTo>
                  <a:lnTo>
                    <a:pt x="292" y="521"/>
                  </a:lnTo>
                  <a:lnTo>
                    <a:pt x="289" y="519"/>
                  </a:lnTo>
                  <a:lnTo>
                    <a:pt x="285" y="517"/>
                  </a:lnTo>
                  <a:lnTo>
                    <a:pt x="282" y="515"/>
                  </a:lnTo>
                  <a:lnTo>
                    <a:pt x="277" y="512"/>
                  </a:lnTo>
                  <a:lnTo>
                    <a:pt x="272" y="509"/>
                  </a:lnTo>
                  <a:lnTo>
                    <a:pt x="266" y="506"/>
                  </a:lnTo>
                  <a:lnTo>
                    <a:pt x="260" y="502"/>
                  </a:lnTo>
                  <a:lnTo>
                    <a:pt x="252" y="498"/>
                  </a:lnTo>
                  <a:lnTo>
                    <a:pt x="245" y="494"/>
                  </a:lnTo>
                  <a:lnTo>
                    <a:pt x="237" y="489"/>
                  </a:lnTo>
                  <a:lnTo>
                    <a:pt x="228" y="484"/>
                  </a:lnTo>
                  <a:lnTo>
                    <a:pt x="218" y="478"/>
                  </a:lnTo>
                  <a:lnTo>
                    <a:pt x="209" y="473"/>
                  </a:lnTo>
                  <a:lnTo>
                    <a:pt x="200" y="468"/>
                  </a:lnTo>
                  <a:lnTo>
                    <a:pt x="192" y="463"/>
                  </a:lnTo>
                  <a:lnTo>
                    <a:pt x="184" y="458"/>
                  </a:lnTo>
                  <a:lnTo>
                    <a:pt x="177" y="454"/>
                  </a:lnTo>
                  <a:lnTo>
                    <a:pt x="171" y="451"/>
                  </a:lnTo>
                  <a:lnTo>
                    <a:pt x="165" y="447"/>
                  </a:lnTo>
                  <a:lnTo>
                    <a:pt x="160" y="444"/>
                  </a:lnTo>
                  <a:lnTo>
                    <a:pt x="155" y="442"/>
                  </a:lnTo>
                  <a:lnTo>
                    <a:pt x="151" y="439"/>
                  </a:lnTo>
                  <a:lnTo>
                    <a:pt x="148" y="437"/>
                  </a:lnTo>
                  <a:lnTo>
                    <a:pt x="145" y="436"/>
                  </a:lnTo>
                  <a:lnTo>
                    <a:pt x="143" y="435"/>
                  </a:lnTo>
                  <a:lnTo>
                    <a:pt x="141" y="434"/>
                  </a:lnTo>
                  <a:lnTo>
                    <a:pt x="140" y="433"/>
                  </a:lnTo>
                  <a:lnTo>
                    <a:pt x="139" y="434"/>
                  </a:lnTo>
                  <a:lnTo>
                    <a:pt x="138" y="434"/>
                  </a:lnTo>
                  <a:lnTo>
                    <a:pt x="136" y="436"/>
                  </a:lnTo>
                  <a:lnTo>
                    <a:pt x="133" y="437"/>
                  </a:lnTo>
                  <a:lnTo>
                    <a:pt x="130" y="439"/>
                  </a:lnTo>
                  <a:lnTo>
                    <a:pt x="127" y="441"/>
                  </a:lnTo>
                  <a:lnTo>
                    <a:pt x="123" y="443"/>
                  </a:lnTo>
                  <a:lnTo>
                    <a:pt x="118" y="446"/>
                  </a:lnTo>
                  <a:lnTo>
                    <a:pt x="113" y="449"/>
                  </a:lnTo>
                  <a:lnTo>
                    <a:pt x="107" y="452"/>
                  </a:lnTo>
                  <a:lnTo>
                    <a:pt x="101" y="456"/>
                  </a:lnTo>
                  <a:lnTo>
                    <a:pt x="94" y="460"/>
                  </a:lnTo>
                  <a:lnTo>
                    <a:pt x="86" y="464"/>
                  </a:lnTo>
                  <a:lnTo>
                    <a:pt x="78" y="469"/>
                  </a:lnTo>
                  <a:lnTo>
                    <a:pt x="70" y="474"/>
                  </a:lnTo>
                  <a:lnTo>
                    <a:pt x="62" y="479"/>
                  </a:lnTo>
                  <a:lnTo>
                    <a:pt x="54" y="483"/>
                  </a:lnTo>
                  <a:lnTo>
                    <a:pt x="46" y="487"/>
                  </a:lnTo>
                  <a:lnTo>
                    <a:pt x="39" y="491"/>
                  </a:lnTo>
                  <a:lnTo>
                    <a:pt x="33" y="495"/>
                  </a:lnTo>
                  <a:lnTo>
                    <a:pt x="27" y="498"/>
                  </a:lnTo>
                  <a:lnTo>
                    <a:pt x="22" y="501"/>
                  </a:lnTo>
                  <a:lnTo>
                    <a:pt x="17" y="504"/>
                  </a:lnTo>
                  <a:lnTo>
                    <a:pt x="13" y="506"/>
                  </a:lnTo>
                  <a:lnTo>
                    <a:pt x="10" y="508"/>
                  </a:lnTo>
                  <a:lnTo>
                    <a:pt x="7" y="510"/>
                  </a:lnTo>
                  <a:lnTo>
                    <a:pt x="4" y="512"/>
                  </a:lnTo>
                  <a:lnTo>
                    <a:pt x="2" y="513"/>
                  </a:lnTo>
                  <a:lnTo>
                    <a:pt x="1" y="514"/>
                  </a:lnTo>
                  <a:lnTo>
                    <a:pt x="0" y="514"/>
                  </a:lnTo>
                  <a:lnTo>
                    <a:pt x="0" y="513"/>
                  </a:lnTo>
                  <a:lnTo>
                    <a:pt x="0" y="512"/>
                  </a:lnTo>
                  <a:lnTo>
                    <a:pt x="1" y="511"/>
                  </a:lnTo>
                  <a:lnTo>
                    <a:pt x="1" y="508"/>
                  </a:lnTo>
                  <a:lnTo>
                    <a:pt x="2" y="506"/>
                  </a:lnTo>
                  <a:lnTo>
                    <a:pt x="2" y="503"/>
                  </a:lnTo>
                  <a:lnTo>
                    <a:pt x="3" y="499"/>
                  </a:lnTo>
                  <a:lnTo>
                    <a:pt x="4" y="496"/>
                  </a:lnTo>
                  <a:lnTo>
                    <a:pt x="5" y="491"/>
                  </a:lnTo>
                  <a:lnTo>
                    <a:pt x="6" y="486"/>
                  </a:lnTo>
                  <a:lnTo>
                    <a:pt x="7" y="481"/>
                  </a:lnTo>
                  <a:lnTo>
                    <a:pt x="9" y="475"/>
                  </a:lnTo>
                  <a:lnTo>
                    <a:pt x="10" y="469"/>
                  </a:lnTo>
                  <a:lnTo>
                    <a:pt x="12" y="462"/>
                  </a:lnTo>
                  <a:lnTo>
                    <a:pt x="13" y="455"/>
                  </a:lnTo>
                  <a:lnTo>
                    <a:pt x="15" y="448"/>
                  </a:lnTo>
                  <a:lnTo>
                    <a:pt x="17" y="440"/>
                  </a:lnTo>
                  <a:lnTo>
                    <a:pt x="19" y="433"/>
                  </a:lnTo>
                  <a:lnTo>
                    <a:pt x="22" y="425"/>
                  </a:lnTo>
                  <a:lnTo>
                    <a:pt x="24" y="417"/>
                  </a:lnTo>
                  <a:lnTo>
                    <a:pt x="27" y="409"/>
                  </a:lnTo>
                  <a:lnTo>
                    <a:pt x="30" y="401"/>
                  </a:lnTo>
                  <a:lnTo>
                    <a:pt x="34" y="393"/>
                  </a:lnTo>
                  <a:lnTo>
                    <a:pt x="37" y="385"/>
                  </a:lnTo>
                  <a:lnTo>
                    <a:pt x="41" y="377"/>
                  </a:lnTo>
                  <a:lnTo>
                    <a:pt x="45" y="368"/>
                  </a:lnTo>
                  <a:lnTo>
                    <a:pt x="50" y="360"/>
                  </a:lnTo>
                  <a:lnTo>
                    <a:pt x="54" y="351"/>
                  </a:lnTo>
                  <a:lnTo>
                    <a:pt x="59" y="342"/>
                  </a:lnTo>
                  <a:lnTo>
                    <a:pt x="64" y="333"/>
                  </a:lnTo>
                  <a:lnTo>
                    <a:pt x="69" y="324"/>
                  </a:lnTo>
                  <a:lnTo>
                    <a:pt x="74" y="315"/>
                  </a:lnTo>
                  <a:lnTo>
                    <a:pt x="80" y="307"/>
                  </a:lnTo>
                  <a:lnTo>
                    <a:pt x="86" y="298"/>
                  </a:lnTo>
                  <a:lnTo>
                    <a:pt x="92" y="289"/>
                  </a:lnTo>
                  <a:lnTo>
                    <a:pt x="98" y="281"/>
                  </a:lnTo>
                  <a:lnTo>
                    <a:pt x="104" y="273"/>
                  </a:lnTo>
                  <a:lnTo>
                    <a:pt x="110" y="265"/>
                  </a:lnTo>
                  <a:lnTo>
                    <a:pt x="117" y="257"/>
                  </a:lnTo>
                  <a:lnTo>
                    <a:pt x="123" y="249"/>
                  </a:lnTo>
                  <a:lnTo>
                    <a:pt x="130" y="241"/>
                  </a:lnTo>
                  <a:lnTo>
                    <a:pt x="137" y="233"/>
                  </a:lnTo>
                  <a:lnTo>
                    <a:pt x="144" y="226"/>
                  </a:lnTo>
                  <a:lnTo>
                    <a:pt x="152" y="219"/>
                  </a:lnTo>
                  <a:lnTo>
                    <a:pt x="159" y="211"/>
                  </a:lnTo>
                  <a:lnTo>
                    <a:pt x="167" y="204"/>
                  </a:lnTo>
                  <a:lnTo>
                    <a:pt x="175" y="197"/>
                  </a:lnTo>
                  <a:lnTo>
                    <a:pt x="183" y="191"/>
                  </a:lnTo>
                  <a:lnTo>
                    <a:pt x="191" y="184"/>
                  </a:lnTo>
                  <a:lnTo>
                    <a:pt x="199" y="178"/>
                  </a:lnTo>
                  <a:lnTo>
                    <a:pt x="207" y="171"/>
                  </a:lnTo>
                  <a:lnTo>
                    <a:pt x="216" y="165"/>
                  </a:lnTo>
                  <a:lnTo>
                    <a:pt x="224" y="160"/>
                  </a:lnTo>
                  <a:lnTo>
                    <a:pt x="233" y="154"/>
                  </a:lnTo>
                  <a:lnTo>
                    <a:pt x="242" y="148"/>
                  </a:lnTo>
                  <a:lnTo>
                    <a:pt x="251" y="143"/>
                  </a:lnTo>
                  <a:lnTo>
                    <a:pt x="260" y="138"/>
                  </a:lnTo>
                  <a:lnTo>
                    <a:pt x="270" y="133"/>
                  </a:lnTo>
                  <a:lnTo>
                    <a:pt x="279" y="128"/>
                  </a:lnTo>
                  <a:lnTo>
                    <a:pt x="289" y="124"/>
                  </a:lnTo>
                  <a:lnTo>
                    <a:pt x="298" y="119"/>
                  </a:lnTo>
                  <a:lnTo>
                    <a:pt x="308" y="115"/>
                  </a:lnTo>
                  <a:lnTo>
                    <a:pt x="318" y="111"/>
                  </a:lnTo>
                  <a:lnTo>
                    <a:pt x="328" y="107"/>
                  </a:lnTo>
                  <a:lnTo>
                    <a:pt x="338" y="104"/>
                  </a:lnTo>
                  <a:lnTo>
                    <a:pt x="348" y="100"/>
                  </a:lnTo>
                  <a:lnTo>
                    <a:pt x="357" y="97"/>
                  </a:lnTo>
                  <a:lnTo>
                    <a:pt x="366" y="94"/>
                  </a:lnTo>
                  <a:lnTo>
                    <a:pt x="376" y="91"/>
                  </a:lnTo>
                  <a:lnTo>
                    <a:pt x="384" y="89"/>
                  </a:lnTo>
                  <a:lnTo>
                    <a:pt x="393" y="87"/>
                  </a:lnTo>
                  <a:lnTo>
                    <a:pt x="402" y="84"/>
                  </a:lnTo>
                  <a:lnTo>
                    <a:pt x="410" y="83"/>
                  </a:lnTo>
                  <a:lnTo>
                    <a:pt x="418" y="81"/>
                  </a:lnTo>
                  <a:lnTo>
                    <a:pt x="426" y="80"/>
                  </a:lnTo>
                  <a:lnTo>
                    <a:pt x="434" y="78"/>
                  </a:lnTo>
                  <a:lnTo>
                    <a:pt x="442" y="77"/>
                  </a:lnTo>
                  <a:lnTo>
                    <a:pt x="449" y="77"/>
                  </a:lnTo>
                  <a:lnTo>
                    <a:pt x="456" y="76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noFill/>
              <a:prstDash val="solid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marL="0" marR="0" lvl="0" indent="0" defTabSz="724744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75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3" name="Rectangle 2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28178" y="4847970"/>
              <a:ext cx="1050277" cy="6328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/>
            <a:p>
              <a:pPr marL="0" marR="0" lvl="0" indent="0" algn="ctr" defTabSz="724744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Анализ </a:t>
              </a:r>
              <a:b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</a:b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стратегии и </a:t>
              </a:r>
              <a:b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</a:b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ИТ архитектуры</a:t>
              </a: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4" name="Rectangle 4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 rot="3387368">
              <a:off x="7386610" y="4514111"/>
              <a:ext cx="841155" cy="2246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1065174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Портфельная компаний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5" name="Rectangle 5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19800000">
              <a:off x="6944371" y="5604408"/>
              <a:ext cx="987739" cy="3369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1065174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cs typeface="Arial" pitchFamily="34" charset="0"/>
                </a:rPr>
                <a:t>Портфельная компания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66" name="Rectangle 5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3503627">
              <a:off x="5859220" y="5290507"/>
              <a:ext cx="911438" cy="3369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1065174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Портфельная компания</a:t>
              </a:r>
            </a:p>
          </p:txBody>
        </p:sp>
        <p:sp>
          <p:nvSpPr>
            <p:cNvPr id="67" name="Rectangle 5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19800000">
              <a:off x="6082868" y="4219485"/>
              <a:ext cx="987739" cy="2246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1065174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Фонд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66590" y="1567061"/>
            <a:ext cx="8483974" cy="5038047"/>
            <a:chOff x="2045228" y="1684268"/>
            <a:chExt cx="7988166" cy="4962472"/>
          </a:xfrm>
        </p:grpSpPr>
        <p:sp>
          <p:nvSpPr>
            <p:cNvPr id="21" name="Rectangle 7"/>
            <p:cNvSpPr/>
            <p:nvPr/>
          </p:nvSpPr>
          <p:spPr>
            <a:xfrm>
              <a:off x="2045228" y="1684268"/>
              <a:ext cx="5289284" cy="841019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67500" rIns="68580" bIns="67500"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  <a:cs typeface="Arial" pitchFamily="34" charset="0"/>
                </a:rPr>
                <a:t>Непосредственная стажировка </a:t>
              </a:r>
              <a:endParaRPr lang="en-US" sz="20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000" b="1" dirty="0" smtClean="0">
                  <a:solidFill>
                    <a:schemeClr val="tx1"/>
                  </a:solidFill>
                  <a:cs typeface="Arial" pitchFamily="34" charset="0"/>
                </a:rPr>
                <a:t>в </a:t>
              </a:r>
              <a:r>
                <a:rPr lang="ru-RU" sz="2000" b="1" dirty="0">
                  <a:solidFill>
                    <a:schemeClr val="tx1"/>
                  </a:solidFill>
                  <a:cs typeface="Arial" pitchFamily="34" charset="0"/>
                </a:rPr>
                <a:t>ПК и Фонде</a:t>
              </a:r>
            </a:p>
          </p:txBody>
        </p:sp>
        <p:sp>
          <p:nvSpPr>
            <p:cNvPr id="23" name="Rectangle 36"/>
            <p:cNvSpPr/>
            <p:nvPr/>
          </p:nvSpPr>
          <p:spPr>
            <a:xfrm>
              <a:off x="6033104" y="2772522"/>
              <a:ext cx="3582506" cy="715829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2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67500" rIns="68580" bIns="67500"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cs typeface="Arial" pitchFamily="34" charset="0"/>
                </a:rPr>
                <a:t>Р</a:t>
              </a:r>
              <a:r>
                <a:rPr lang="ru-RU" sz="1400" b="1" dirty="0" smtClean="0">
                  <a:solidFill>
                    <a:schemeClr val="tx1"/>
                  </a:solidFill>
                  <a:cs typeface="Arial" pitchFamily="34" charset="0"/>
                </a:rPr>
                <a:t>отации </a:t>
              </a:r>
              <a:r>
                <a:rPr lang="ru-RU" sz="1400" b="1" dirty="0">
                  <a:solidFill>
                    <a:schemeClr val="tx1"/>
                  </a:solidFill>
                  <a:cs typeface="Arial" pitchFamily="34" charset="0"/>
                </a:rPr>
                <a:t>по ПК для каждого </a:t>
              </a:r>
              <a:r>
                <a:rPr lang="ru-RU" sz="1400" b="1" dirty="0" smtClean="0">
                  <a:solidFill>
                    <a:schemeClr val="tx1"/>
                  </a:solidFill>
                  <a:cs typeface="Arial" pitchFamily="34" charset="0"/>
                </a:rPr>
                <a:t>участника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cs typeface="Arial" pitchFamily="34" charset="0"/>
                </a:rPr>
                <a:t>(по 5 месяцев в 4 разных компаниях )</a:t>
              </a:r>
              <a:endParaRPr lang="ru-RU" sz="1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24" name="Rectangle 40"/>
            <p:cNvSpPr/>
            <p:nvPr/>
          </p:nvSpPr>
          <p:spPr>
            <a:xfrm>
              <a:off x="5707316" y="3618996"/>
              <a:ext cx="3459721" cy="62196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2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67500" rIns="68580" bIns="67500"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cs typeface="Arial" pitchFamily="34" charset="0"/>
                </a:rPr>
                <a:t>Назначение наставника для каждого </a:t>
              </a:r>
              <a:endParaRPr lang="en-US" sz="14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cs typeface="Arial" pitchFamily="34" charset="0"/>
                </a:rPr>
                <a:t>из </a:t>
              </a:r>
              <a:r>
                <a:rPr lang="ru-RU" sz="1400" b="1" dirty="0">
                  <a:solidFill>
                    <a:schemeClr val="tx1"/>
                  </a:solidFill>
                  <a:cs typeface="Arial" pitchFamily="34" charset="0"/>
                </a:rPr>
                <a:t>участников</a:t>
              </a:r>
            </a:p>
          </p:txBody>
        </p:sp>
        <p:sp>
          <p:nvSpPr>
            <p:cNvPr id="25" name="Rectangle 40"/>
            <p:cNvSpPr/>
            <p:nvPr/>
          </p:nvSpPr>
          <p:spPr>
            <a:xfrm>
              <a:off x="6303388" y="4360026"/>
              <a:ext cx="3459721" cy="591814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2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67500" rIns="68580" bIns="67500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cs typeface="Arial" pitchFamily="34" charset="0"/>
                </a:rPr>
                <a:t>Индивидуальный карьерный план</a:t>
              </a:r>
              <a:endParaRPr lang="ru-RU" sz="1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26" name="Rectangle 40"/>
            <p:cNvSpPr/>
            <p:nvPr/>
          </p:nvSpPr>
          <p:spPr>
            <a:xfrm>
              <a:off x="6033104" y="5574350"/>
              <a:ext cx="4000290" cy="10723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67500" rIns="68580" bIns="67500" anchor="ctr"/>
            <a:lstStyle/>
            <a:p>
              <a:pPr algn="ctr">
                <a:defRPr/>
              </a:pPr>
              <a:r>
                <a:rPr lang="ru-RU" sz="2000" b="1" dirty="0" smtClean="0">
                  <a:solidFill>
                    <a:schemeClr val="tx1"/>
                  </a:solidFill>
                  <a:cs typeface="Arial" pitchFamily="34" charset="0"/>
                </a:rPr>
                <a:t>Трудоустройство успешных участников</a:t>
              </a:r>
              <a:endParaRPr lang="ru-RU" sz="20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8" name="Равнобедренный треугольник 67"/>
            <p:cNvSpPr/>
            <p:nvPr/>
          </p:nvSpPr>
          <p:spPr>
            <a:xfrm rot="10800000">
              <a:off x="7983339" y="5308736"/>
              <a:ext cx="380487" cy="222238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821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6590" y="1772816"/>
            <a:ext cx="78498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размещение информации на внутренних и внешних интернет-порталах ВУЗа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lvl="0"/>
            <a:endParaRPr lang="ru-RU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информирование профессорско-преподавательского состава для дальнейшего проведения разъяснительной работы среди студентов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lvl="0"/>
            <a:endParaRPr lang="ru-RU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информирование студенческих объединений, </a:t>
            </a: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карьерных </a:t>
            </a:r>
            <a:r>
              <a:rPr lang="ru-RU" sz="2000" dirty="0">
                <a:solidFill>
                  <a:schemeClr val="bg1"/>
                </a:solidFill>
              </a:rPr>
              <a:t>центров и Ассоциаций ВУЗа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 lvl="0"/>
            <a:endParaRPr lang="ru-RU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встречи студентов с представителями организационного комитета </a:t>
            </a:r>
            <a:r>
              <a:rPr lang="ru-RU" sz="2000" dirty="0" smtClean="0">
                <a:solidFill>
                  <a:schemeClr val="bg1"/>
                </a:solidFill>
              </a:rPr>
              <a:t>конкурса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(</a:t>
            </a:r>
            <a:r>
              <a:rPr lang="ru-RU" sz="2000" dirty="0">
                <a:solidFill>
                  <a:schemeClr val="bg1"/>
                </a:solidFill>
              </a:rPr>
              <a:t>по запросу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  <a:r>
              <a:rPr lang="ru-RU" sz="2000" dirty="0">
                <a:solidFill>
                  <a:schemeClr val="bg1"/>
                </a:solidFill>
              </a:rPr>
              <a:t> ;</a:t>
            </a:r>
            <a:endParaRPr lang="ru-RU" sz="2000" dirty="0" smtClean="0">
              <a:solidFill>
                <a:schemeClr val="bg1"/>
              </a:solidFill>
            </a:endParaRPr>
          </a:p>
          <a:p>
            <a:pPr lvl="0"/>
            <a:endParaRPr lang="ru-RU" sz="20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к</a:t>
            </a:r>
            <a:r>
              <a:rPr lang="ru-RU" sz="2000" dirty="0" smtClean="0">
                <a:solidFill>
                  <a:schemeClr val="bg1"/>
                </a:solidFill>
              </a:rPr>
              <a:t>омпьютерные и лекционные аудиторий для проведения 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2 этапа отбора кандидатов (</a:t>
            </a:r>
            <a:r>
              <a:rPr lang="ru-RU" sz="2000" dirty="0">
                <a:solidFill>
                  <a:schemeClr val="bg1"/>
                </a:solidFill>
              </a:rPr>
              <a:t>по запросу).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590" y="110539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Сотрудничество с высшими учебными </a:t>
            </a:r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заведениями</a:t>
            </a:r>
            <a:endParaRPr lang="ru-RU" sz="24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6OHN4lnkq.hWsXZaoG1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zPMMM99lEmWTllZ3tuTZ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_vrx.ZZxECWf0.hQRpqS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VvqY3V7A0mbqA7Nozkb9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F1OB2eRUuOVCL2G.eRi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F1OB2eRUuOVCL2G.eR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F1OB2eRUuOVCL2G.eR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F1OB2eRUuOVCL2G.eRi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F1OB2eRUuOVCL2G.eRiw"/>
</p:tagLst>
</file>

<file path=ppt/theme/theme1.xml><?xml version="1.0" encoding="utf-8"?>
<a:theme xmlns:a="http://schemas.openxmlformats.org/drawingml/2006/main" name="Zhas Orken">
  <a:themeElements>
    <a:clrScheme name="Zhas Orken">
      <a:dk1>
        <a:sysClr val="windowText" lastClr="000000"/>
      </a:dk1>
      <a:lt1>
        <a:sysClr val="window" lastClr="FFFFFF"/>
      </a:lt1>
      <a:dk2>
        <a:srgbClr val="82868F"/>
      </a:dk2>
      <a:lt2>
        <a:srgbClr val="FFFFFF"/>
      </a:lt2>
      <a:accent1>
        <a:srgbClr val="00518D"/>
      </a:accent1>
      <a:accent2>
        <a:srgbClr val="009AB6"/>
      </a:accent2>
      <a:accent3>
        <a:srgbClr val="00A608"/>
      </a:accent3>
      <a:accent4>
        <a:srgbClr val="7FFA53"/>
      </a:accent4>
      <a:accent5>
        <a:srgbClr val="FFF183"/>
      </a:accent5>
      <a:accent6>
        <a:srgbClr val="82868F"/>
      </a:accent6>
      <a:hlink>
        <a:srgbClr val="009AB6"/>
      </a:hlink>
      <a:folHlink>
        <a:srgbClr val="009AB6"/>
      </a:folHlink>
    </a:clrScheme>
    <a:fontScheme name="Zhas Orken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Zhas Orken</Template>
  <TotalTime>178</TotalTime>
  <Words>294</Words>
  <Application>Microsoft Office PowerPoint</Application>
  <PresentationFormat>Экран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Zhas Orken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Гульнур Жасекенова</dc:creator>
  <cp:lastModifiedBy>User</cp:lastModifiedBy>
  <cp:revision>18</cp:revision>
  <dcterms:created xsi:type="dcterms:W3CDTF">2017-04-11T11:33:40Z</dcterms:created>
  <dcterms:modified xsi:type="dcterms:W3CDTF">2017-04-22T02:36:08Z</dcterms:modified>
</cp:coreProperties>
</file>